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5" r:id="rId4"/>
  </p:sldMasterIdLst>
  <p:notesMasterIdLst>
    <p:notesMasterId r:id="rId40"/>
  </p:notesMasterIdLst>
  <p:sldIdLst>
    <p:sldId id="367" r:id="rId5"/>
    <p:sldId id="392" r:id="rId6"/>
    <p:sldId id="375" r:id="rId7"/>
    <p:sldId id="261" r:id="rId8"/>
    <p:sldId id="376" r:id="rId9"/>
    <p:sldId id="258" r:id="rId10"/>
    <p:sldId id="368" r:id="rId11"/>
    <p:sldId id="275" r:id="rId12"/>
    <p:sldId id="377" r:id="rId13"/>
    <p:sldId id="369" r:id="rId14"/>
    <p:sldId id="378" r:id="rId15"/>
    <p:sldId id="278" r:id="rId16"/>
    <p:sldId id="279" r:id="rId17"/>
    <p:sldId id="280" r:id="rId18"/>
    <p:sldId id="379" r:id="rId19"/>
    <p:sldId id="380" r:id="rId20"/>
    <p:sldId id="283" r:id="rId21"/>
    <p:sldId id="284" r:id="rId22"/>
    <p:sldId id="297" r:id="rId23"/>
    <p:sldId id="394" r:id="rId24"/>
    <p:sldId id="370" r:id="rId25"/>
    <p:sldId id="393" r:id="rId26"/>
    <p:sldId id="390" r:id="rId27"/>
    <p:sldId id="391" r:id="rId28"/>
    <p:sldId id="384" r:id="rId29"/>
    <p:sldId id="285" r:id="rId30"/>
    <p:sldId id="385" r:id="rId31"/>
    <p:sldId id="386" r:id="rId32"/>
    <p:sldId id="388" r:id="rId33"/>
    <p:sldId id="389" r:id="rId34"/>
    <p:sldId id="286" r:id="rId35"/>
    <p:sldId id="287" r:id="rId36"/>
    <p:sldId id="342" r:id="rId37"/>
    <p:sldId id="289" r:id="rId38"/>
    <p:sldId id="374"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Roboto" panose="02000000000000000000" pitchFamily="2" charset="0"/>
      <p:regular r:id="rId47"/>
      <p:bold r:id="rId48"/>
      <p:italic r:id="rId49"/>
      <p:boldItalic r:id="rId50"/>
    </p:embeddedFont>
    <p:embeddedFont>
      <p:font typeface="Roboto Black" panose="02000000000000000000" pitchFamily="2" charset="0"/>
      <p:bold r:id="rId51"/>
      <p:italic r:id="rId52"/>
      <p:boldItalic r:id="rId53"/>
    </p:embeddedFont>
    <p:embeddedFont>
      <p:font typeface="Roboto Medium" panose="02000000000000000000" pitchFamily="2" charset="0"/>
      <p:regular r:id="rId54"/>
      <p:italic r:id="rId55"/>
    </p:embeddedFont>
    <p:embeddedFont>
      <p:font typeface="Segoe UI" panose="020B0502040204020203" pitchFamily="34" charset="0"/>
      <p:regular r:id="rId56"/>
      <p:bold r:id="rId57"/>
      <p:italic r:id="rId58"/>
      <p:boldItalic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0F89E-BCB9-40F1-A11D-69DBE815224C}">
          <p14:sldIdLst>
            <p14:sldId id="367"/>
            <p14:sldId id="392"/>
            <p14:sldId id="375"/>
            <p14:sldId id="261"/>
            <p14:sldId id="376"/>
            <p14:sldId id="258"/>
            <p14:sldId id="368"/>
            <p14:sldId id="275"/>
            <p14:sldId id="377"/>
            <p14:sldId id="369"/>
            <p14:sldId id="378"/>
            <p14:sldId id="278"/>
            <p14:sldId id="279"/>
            <p14:sldId id="280"/>
            <p14:sldId id="379"/>
            <p14:sldId id="380"/>
            <p14:sldId id="283"/>
            <p14:sldId id="284"/>
            <p14:sldId id="297"/>
            <p14:sldId id="394"/>
            <p14:sldId id="370"/>
            <p14:sldId id="393"/>
            <p14:sldId id="390"/>
            <p14:sldId id="391"/>
            <p14:sldId id="384"/>
            <p14:sldId id="285"/>
            <p14:sldId id="385"/>
            <p14:sldId id="386"/>
            <p14:sldId id="388"/>
            <p14:sldId id="389"/>
            <p14:sldId id="286"/>
            <p14:sldId id="287"/>
            <p14:sldId id="342"/>
            <p14:sldId id="289"/>
            <p14:sldId id="3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E31F04-D2A6-22EF-FFBF-49DE01B72757}" name="Low, Holly [DOL]" initials="L[" userId="S::holly.low@dol.nj.gov::765fa3b3-7962-4c08-8507-295ca0ab953d" providerId="AD"/>
  <p188:author id="{24124134-65BC-0DB5-5A3A-3166A01E3358}" name="Low, Holly [DOL]" initials="LH[" userId="S::Holly.Low@DOL.NJ.GOV::765fa3b3-7962-4c08-8507-295ca0ab953d" providerId="AD"/>
  <p188:author id="{63E6D038-848B-467F-733C-BBBA48345421}" name="Glinn, Rebecca [DOL]" initials="GR[" userId="S::Rebecca.Glinn@dol.nj.gov::43f1955c-5934-46c5-be68-1b00e8cc4ef5" providerId="AD"/>
  <p188:author id="{48F62CE1-051D-3C9E-4A7C-7F8ED2C6B4C6}" name="Glinn, Rebecca [DOL]" initials="G[" userId="S::rebecca.glinn@dol.nj.gov::43f1955c-5934-46c5-be68-1b00e8cc4ef5" providerId="AD"/>
  <p188:author id="{0C279DE2-0487-8960-51BB-38A13F782B68}" name="Seeds, Jennifer [DOL]" initials="SJ[" userId="S::Jennifer.Seeds@dol.nj.gov::98d02d6c-e974-4ab8-ae24-b0ea14d658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w, Holly [DOL]" initials="LH[" lastIdx="18" clrIdx="0">
    <p:extLst>
      <p:ext uri="{19B8F6BF-5375-455C-9EA6-DF929625EA0E}">
        <p15:presenceInfo xmlns:p15="http://schemas.microsoft.com/office/powerpoint/2012/main" userId="S-1-5-21-16020293-1860773568-334635053-89411" providerId="AD"/>
      </p:ext>
    </p:extLst>
  </p:cmAuthor>
  <p:cmAuthor id="2" name="Low, Holly [DOL]" initials="L[" lastIdx="3" clrIdx="1">
    <p:extLst>
      <p:ext uri="{19B8F6BF-5375-455C-9EA6-DF929625EA0E}">
        <p15:presenceInfo xmlns:p15="http://schemas.microsoft.com/office/powerpoint/2012/main" userId="S::holly.low@dol.nj.gov::765fa3b3-7962-4c08-8507-295ca0ab953d" providerId="AD"/>
      </p:ext>
    </p:extLst>
  </p:cmAuthor>
  <p:cmAuthor id="3" name="Glinn, Rebecca [DOL]" initials="GR[" lastIdx="12" clrIdx="2">
    <p:extLst>
      <p:ext uri="{19B8F6BF-5375-455C-9EA6-DF929625EA0E}">
        <p15:presenceInfo xmlns:p15="http://schemas.microsoft.com/office/powerpoint/2012/main" userId="S-1-5-21-16020293-1860773568-334635053-94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E4E"/>
    <a:srgbClr val="006782"/>
    <a:srgbClr val="161F48"/>
    <a:srgbClr val="2D98AF"/>
    <a:srgbClr val="D93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F0F11-FD06-4D90-82EB-82146B948813}" v="4" dt="2022-11-03T18:05:03.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20B0D-E718-4FCA-902D-A41E90583854}" type="datetimeFigureOut">
              <a:rPr lang="en-US" smtClean="0"/>
              <a:t>12/4/2023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54A27-B6BE-4AF5-83BC-1CB4FB00DDD3}" type="slidenum">
              <a:rPr lang="en-US" smtClean="0"/>
              <a:t>‹#›</a:t>
            </a:fld>
            <a:endParaRPr lang="en-US"/>
          </a:p>
        </p:txBody>
      </p:sp>
    </p:spTree>
    <p:extLst>
      <p:ext uri="{BB962C8B-B14F-4D97-AF65-F5344CB8AC3E}">
        <p14:creationId xmlns:p14="http://schemas.microsoft.com/office/powerpoint/2010/main" val="249542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a:t>
            </a:fld>
            <a:endParaRPr lang="en-US"/>
          </a:p>
        </p:txBody>
      </p:sp>
    </p:spTree>
    <p:extLst>
      <p:ext uri="{BB962C8B-B14F-4D97-AF65-F5344CB8AC3E}">
        <p14:creationId xmlns:p14="http://schemas.microsoft.com/office/powerpoint/2010/main" val="251405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10</a:t>
            </a:fld>
            <a:endParaRPr lang="en-US"/>
          </a:p>
        </p:txBody>
      </p:sp>
    </p:spTree>
    <p:extLst>
      <p:ext uri="{BB962C8B-B14F-4D97-AF65-F5344CB8AC3E}">
        <p14:creationId xmlns:p14="http://schemas.microsoft.com/office/powerpoint/2010/main" val="166406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11</a:t>
            </a:fld>
            <a:endParaRPr lang="en-US"/>
          </a:p>
        </p:txBody>
      </p:sp>
    </p:spTree>
    <p:extLst>
      <p:ext uri="{BB962C8B-B14F-4D97-AF65-F5344CB8AC3E}">
        <p14:creationId xmlns:p14="http://schemas.microsoft.com/office/powerpoint/2010/main" val="281096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12</a:t>
            </a:fld>
            <a:endParaRPr lang="en-US"/>
          </a:p>
        </p:txBody>
      </p:sp>
    </p:spTree>
    <p:extLst>
      <p:ext uri="{BB962C8B-B14F-4D97-AF65-F5344CB8AC3E}">
        <p14:creationId xmlns:p14="http://schemas.microsoft.com/office/powerpoint/2010/main" val="362660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13</a:t>
            </a:fld>
            <a:endParaRPr lang="en-US"/>
          </a:p>
        </p:txBody>
      </p:sp>
    </p:spTree>
    <p:extLst>
      <p:ext uri="{BB962C8B-B14F-4D97-AF65-F5344CB8AC3E}">
        <p14:creationId xmlns:p14="http://schemas.microsoft.com/office/powerpoint/2010/main" val="295199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14</a:t>
            </a:fld>
            <a:endParaRPr lang="en-US"/>
          </a:p>
        </p:txBody>
      </p:sp>
    </p:spTree>
    <p:extLst>
      <p:ext uri="{BB962C8B-B14F-4D97-AF65-F5344CB8AC3E}">
        <p14:creationId xmlns:p14="http://schemas.microsoft.com/office/powerpoint/2010/main" val="125784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15</a:t>
            </a:fld>
            <a:endParaRPr lang="en-US"/>
          </a:p>
        </p:txBody>
      </p:sp>
    </p:spTree>
    <p:extLst>
      <p:ext uri="{BB962C8B-B14F-4D97-AF65-F5344CB8AC3E}">
        <p14:creationId xmlns:p14="http://schemas.microsoft.com/office/powerpoint/2010/main" val="60269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16</a:t>
            </a:fld>
            <a:endParaRPr lang="en-US"/>
          </a:p>
        </p:txBody>
      </p:sp>
    </p:spTree>
    <p:extLst>
      <p:ext uri="{BB962C8B-B14F-4D97-AF65-F5344CB8AC3E}">
        <p14:creationId xmlns:p14="http://schemas.microsoft.com/office/powerpoint/2010/main" val="148798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17</a:t>
            </a:fld>
            <a:endParaRPr lang="en-US"/>
          </a:p>
        </p:txBody>
      </p:sp>
    </p:spTree>
    <p:extLst>
      <p:ext uri="{BB962C8B-B14F-4D97-AF65-F5344CB8AC3E}">
        <p14:creationId xmlns:p14="http://schemas.microsoft.com/office/powerpoint/2010/main" val="2974661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18</a:t>
            </a:fld>
            <a:endParaRPr lang="en-US"/>
          </a:p>
        </p:txBody>
      </p:sp>
    </p:spTree>
    <p:extLst>
      <p:ext uri="{BB962C8B-B14F-4D97-AF65-F5344CB8AC3E}">
        <p14:creationId xmlns:p14="http://schemas.microsoft.com/office/powerpoint/2010/main" val="25178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19</a:t>
            </a:fld>
            <a:endParaRPr lang="en-US"/>
          </a:p>
        </p:txBody>
      </p:sp>
    </p:spTree>
    <p:extLst>
      <p:ext uri="{BB962C8B-B14F-4D97-AF65-F5344CB8AC3E}">
        <p14:creationId xmlns:p14="http://schemas.microsoft.com/office/powerpoint/2010/main" val="272432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2</a:t>
            </a:fld>
            <a:endParaRPr lang="en-US"/>
          </a:p>
        </p:txBody>
      </p:sp>
    </p:spTree>
    <p:extLst>
      <p:ext uri="{BB962C8B-B14F-4D97-AF65-F5344CB8AC3E}">
        <p14:creationId xmlns:p14="http://schemas.microsoft.com/office/powerpoint/2010/main" val="288922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20</a:t>
            </a:fld>
            <a:endParaRPr lang="en-US"/>
          </a:p>
        </p:txBody>
      </p:sp>
    </p:spTree>
    <p:extLst>
      <p:ext uri="{BB962C8B-B14F-4D97-AF65-F5344CB8AC3E}">
        <p14:creationId xmlns:p14="http://schemas.microsoft.com/office/powerpoint/2010/main" val="2344747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21</a:t>
            </a:fld>
            <a:endParaRPr lang="en-US"/>
          </a:p>
        </p:txBody>
      </p:sp>
    </p:spTree>
    <p:extLst>
      <p:ext uri="{BB962C8B-B14F-4D97-AF65-F5344CB8AC3E}">
        <p14:creationId xmlns:p14="http://schemas.microsoft.com/office/powerpoint/2010/main" val="350718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22</a:t>
            </a:fld>
            <a:endParaRPr lang="en-US"/>
          </a:p>
        </p:txBody>
      </p:sp>
    </p:spTree>
    <p:extLst>
      <p:ext uri="{BB962C8B-B14F-4D97-AF65-F5344CB8AC3E}">
        <p14:creationId xmlns:p14="http://schemas.microsoft.com/office/powerpoint/2010/main" val="141465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23</a:t>
            </a:fld>
            <a:endParaRPr lang="en-US"/>
          </a:p>
        </p:txBody>
      </p:sp>
    </p:spTree>
    <p:extLst>
      <p:ext uri="{BB962C8B-B14F-4D97-AF65-F5344CB8AC3E}">
        <p14:creationId xmlns:p14="http://schemas.microsoft.com/office/powerpoint/2010/main" val="262205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24</a:t>
            </a:fld>
            <a:endParaRPr lang="en-US"/>
          </a:p>
        </p:txBody>
      </p:sp>
    </p:spTree>
    <p:extLst>
      <p:ext uri="{BB962C8B-B14F-4D97-AF65-F5344CB8AC3E}">
        <p14:creationId xmlns:p14="http://schemas.microsoft.com/office/powerpoint/2010/main" val="350650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61F48"/>
                </a:solidFill>
                <a:latin typeface="Roboto Medium" panose="02000000000000000000" pitchFamily="2" charset="0"/>
                <a:ea typeface="Roboto Medium" panose="02000000000000000000" pitchFamily="2" charset="0"/>
              </a:rPr>
              <a:t>Rebecca</a:t>
            </a:r>
            <a:endParaRPr lang="en-US" b="1"/>
          </a:p>
        </p:txBody>
      </p:sp>
      <p:sp>
        <p:nvSpPr>
          <p:cNvPr id="4" name="Slide Number Placeholder 3"/>
          <p:cNvSpPr>
            <a:spLocks noGrp="1"/>
          </p:cNvSpPr>
          <p:nvPr>
            <p:ph type="sldNum" sz="quarter" idx="5"/>
          </p:nvPr>
        </p:nvSpPr>
        <p:spPr/>
        <p:txBody>
          <a:bodyPr/>
          <a:lstStyle/>
          <a:p>
            <a:fld id="{8E954A27-B6BE-4AF5-83BC-1CB4FB00DDD3}" type="slidenum">
              <a:rPr lang="en-US" smtClean="0"/>
              <a:t>25</a:t>
            </a:fld>
            <a:endParaRPr lang="en-US"/>
          </a:p>
        </p:txBody>
      </p:sp>
    </p:spTree>
    <p:extLst>
      <p:ext uri="{BB962C8B-B14F-4D97-AF65-F5344CB8AC3E}">
        <p14:creationId xmlns:p14="http://schemas.microsoft.com/office/powerpoint/2010/main" val="307543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26</a:t>
            </a:fld>
            <a:endParaRPr lang="en-US"/>
          </a:p>
        </p:txBody>
      </p:sp>
    </p:spTree>
    <p:extLst>
      <p:ext uri="{BB962C8B-B14F-4D97-AF65-F5344CB8AC3E}">
        <p14:creationId xmlns:p14="http://schemas.microsoft.com/office/powerpoint/2010/main" val="2312398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27</a:t>
            </a:fld>
            <a:endParaRPr lang="en-US"/>
          </a:p>
        </p:txBody>
      </p:sp>
    </p:spTree>
    <p:extLst>
      <p:ext uri="{BB962C8B-B14F-4D97-AF65-F5344CB8AC3E}">
        <p14:creationId xmlns:p14="http://schemas.microsoft.com/office/powerpoint/2010/main" val="3438676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61F48"/>
                </a:solidFill>
                <a:latin typeface="Roboto Medium" panose="02000000000000000000" pitchFamily="2" charset="0"/>
                <a:ea typeface="Roboto Medium" panose="02000000000000000000" pitchFamily="2" charset="0"/>
              </a:rPr>
              <a:t>Rebecca</a:t>
            </a:r>
            <a:endParaRPr lang="en-US" b="1"/>
          </a:p>
        </p:txBody>
      </p:sp>
      <p:sp>
        <p:nvSpPr>
          <p:cNvPr id="4" name="Slide Number Placeholder 3"/>
          <p:cNvSpPr>
            <a:spLocks noGrp="1"/>
          </p:cNvSpPr>
          <p:nvPr>
            <p:ph type="sldNum" sz="quarter" idx="5"/>
          </p:nvPr>
        </p:nvSpPr>
        <p:spPr/>
        <p:txBody>
          <a:bodyPr/>
          <a:lstStyle/>
          <a:p>
            <a:fld id="{8E954A27-B6BE-4AF5-83BC-1CB4FB00DDD3}" type="slidenum">
              <a:rPr lang="en-US" smtClean="0"/>
              <a:t>28</a:t>
            </a:fld>
            <a:endParaRPr lang="en-US"/>
          </a:p>
        </p:txBody>
      </p:sp>
    </p:spTree>
    <p:extLst>
      <p:ext uri="{BB962C8B-B14F-4D97-AF65-F5344CB8AC3E}">
        <p14:creationId xmlns:p14="http://schemas.microsoft.com/office/powerpoint/2010/main" val="3423609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29</a:t>
            </a:fld>
            <a:endParaRPr lang="en-US"/>
          </a:p>
        </p:txBody>
      </p:sp>
    </p:spTree>
    <p:extLst>
      <p:ext uri="{BB962C8B-B14F-4D97-AF65-F5344CB8AC3E}">
        <p14:creationId xmlns:p14="http://schemas.microsoft.com/office/powerpoint/2010/main" val="89457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3</a:t>
            </a:fld>
            <a:endParaRPr lang="en-US"/>
          </a:p>
        </p:txBody>
      </p:sp>
    </p:spTree>
    <p:extLst>
      <p:ext uri="{BB962C8B-B14F-4D97-AF65-F5344CB8AC3E}">
        <p14:creationId xmlns:p14="http://schemas.microsoft.com/office/powerpoint/2010/main" val="3999701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61F48"/>
                </a:solidFill>
                <a:latin typeface="Roboto Medium" panose="02000000000000000000" pitchFamily="2" charset="0"/>
                <a:ea typeface="Roboto Medium" panose="02000000000000000000" pitchFamily="2" charset="0"/>
              </a:rPr>
              <a:t>Rebecca</a:t>
            </a:r>
            <a:endParaRPr lang="en-US" b="1"/>
          </a:p>
        </p:txBody>
      </p:sp>
      <p:sp>
        <p:nvSpPr>
          <p:cNvPr id="4" name="Slide Number Placeholder 3"/>
          <p:cNvSpPr>
            <a:spLocks noGrp="1"/>
          </p:cNvSpPr>
          <p:nvPr>
            <p:ph type="sldNum" sz="quarter" idx="5"/>
          </p:nvPr>
        </p:nvSpPr>
        <p:spPr/>
        <p:txBody>
          <a:bodyPr/>
          <a:lstStyle/>
          <a:p>
            <a:fld id="{8E954A27-B6BE-4AF5-83BC-1CB4FB00DDD3}" type="slidenum">
              <a:rPr lang="en-US" smtClean="0"/>
              <a:t>30</a:t>
            </a:fld>
            <a:endParaRPr lang="en-US"/>
          </a:p>
        </p:txBody>
      </p:sp>
    </p:spTree>
    <p:extLst>
      <p:ext uri="{BB962C8B-B14F-4D97-AF65-F5344CB8AC3E}">
        <p14:creationId xmlns:p14="http://schemas.microsoft.com/office/powerpoint/2010/main" val="977863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31</a:t>
            </a:fld>
            <a:endParaRPr lang="en-US"/>
          </a:p>
        </p:txBody>
      </p:sp>
    </p:spTree>
    <p:extLst>
      <p:ext uri="{BB962C8B-B14F-4D97-AF65-F5344CB8AC3E}">
        <p14:creationId xmlns:p14="http://schemas.microsoft.com/office/powerpoint/2010/main" val="1851469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	</a:t>
            </a:r>
          </a:p>
        </p:txBody>
      </p:sp>
      <p:sp>
        <p:nvSpPr>
          <p:cNvPr id="4" name="Slide Number Placeholder 3"/>
          <p:cNvSpPr>
            <a:spLocks noGrp="1"/>
          </p:cNvSpPr>
          <p:nvPr>
            <p:ph type="sldNum" sz="quarter" idx="5"/>
          </p:nvPr>
        </p:nvSpPr>
        <p:spPr/>
        <p:txBody>
          <a:bodyPr/>
          <a:lstStyle/>
          <a:p>
            <a:fld id="{8E954A27-B6BE-4AF5-83BC-1CB4FB00DDD3}" type="slidenum">
              <a:rPr lang="en-US" smtClean="0"/>
              <a:t>32</a:t>
            </a:fld>
            <a:endParaRPr lang="en-US"/>
          </a:p>
        </p:txBody>
      </p:sp>
    </p:spTree>
    <p:extLst>
      <p:ext uri="{BB962C8B-B14F-4D97-AF65-F5344CB8AC3E}">
        <p14:creationId xmlns:p14="http://schemas.microsoft.com/office/powerpoint/2010/main" val="2911373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33</a:t>
            </a:fld>
            <a:endParaRPr lang="en-US"/>
          </a:p>
        </p:txBody>
      </p:sp>
    </p:spTree>
    <p:extLst>
      <p:ext uri="{BB962C8B-B14F-4D97-AF65-F5344CB8AC3E}">
        <p14:creationId xmlns:p14="http://schemas.microsoft.com/office/powerpoint/2010/main" val="4035333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34</a:t>
            </a:fld>
            <a:endParaRPr lang="en-US"/>
          </a:p>
        </p:txBody>
      </p:sp>
    </p:spTree>
    <p:extLst>
      <p:ext uri="{BB962C8B-B14F-4D97-AF65-F5344CB8AC3E}">
        <p14:creationId xmlns:p14="http://schemas.microsoft.com/office/powerpoint/2010/main" val="244309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35</a:t>
            </a:fld>
            <a:endParaRPr lang="en-US"/>
          </a:p>
        </p:txBody>
      </p:sp>
    </p:spTree>
    <p:extLst>
      <p:ext uri="{BB962C8B-B14F-4D97-AF65-F5344CB8AC3E}">
        <p14:creationId xmlns:p14="http://schemas.microsoft.com/office/powerpoint/2010/main" val="149554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4</a:t>
            </a:fld>
            <a:endParaRPr lang="en-US"/>
          </a:p>
        </p:txBody>
      </p:sp>
    </p:spTree>
    <p:extLst>
      <p:ext uri="{BB962C8B-B14F-4D97-AF65-F5344CB8AC3E}">
        <p14:creationId xmlns:p14="http://schemas.microsoft.com/office/powerpoint/2010/main" val="47139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5</a:t>
            </a:fld>
            <a:endParaRPr lang="en-US"/>
          </a:p>
        </p:txBody>
      </p:sp>
    </p:spTree>
    <p:extLst>
      <p:ext uri="{BB962C8B-B14F-4D97-AF65-F5344CB8AC3E}">
        <p14:creationId xmlns:p14="http://schemas.microsoft.com/office/powerpoint/2010/main" val="13104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6</a:t>
            </a:fld>
            <a:endParaRPr lang="en-US"/>
          </a:p>
        </p:txBody>
      </p:sp>
    </p:spTree>
    <p:extLst>
      <p:ext uri="{BB962C8B-B14F-4D97-AF65-F5344CB8AC3E}">
        <p14:creationId xmlns:p14="http://schemas.microsoft.com/office/powerpoint/2010/main" val="314661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7</a:t>
            </a:fld>
            <a:endParaRPr lang="en-US"/>
          </a:p>
        </p:txBody>
      </p:sp>
    </p:spTree>
    <p:extLst>
      <p:ext uri="{BB962C8B-B14F-4D97-AF65-F5344CB8AC3E}">
        <p14:creationId xmlns:p14="http://schemas.microsoft.com/office/powerpoint/2010/main" val="340872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8</a:t>
            </a:fld>
            <a:endParaRPr lang="en-US"/>
          </a:p>
        </p:txBody>
      </p:sp>
    </p:spTree>
    <p:extLst>
      <p:ext uri="{BB962C8B-B14F-4D97-AF65-F5344CB8AC3E}">
        <p14:creationId xmlns:p14="http://schemas.microsoft.com/office/powerpoint/2010/main" val="47040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9</a:t>
            </a:fld>
            <a:endParaRPr lang="en-US"/>
          </a:p>
        </p:txBody>
      </p:sp>
    </p:spTree>
    <p:extLst>
      <p:ext uri="{BB962C8B-B14F-4D97-AF65-F5344CB8AC3E}">
        <p14:creationId xmlns:p14="http://schemas.microsoft.com/office/powerpoint/2010/main" val="137045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900EC5F1-80E0-7A45-A9F8-33FC90DAFC38}" type="datetimeFigureOut">
              <a:rPr lang="en-US" smtClean="0"/>
              <a:t>12/4/2023</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112256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EC5F1-80E0-7A45-A9F8-33FC90DAFC38}"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6972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EC5F1-80E0-7A45-A9F8-33FC90DAFC38}"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08741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EC5F1-80E0-7A45-A9F8-33FC90DAFC38}"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373029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EC5F1-80E0-7A45-A9F8-33FC90DAFC38}"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404710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0EC5F1-80E0-7A45-A9F8-33FC90DAFC38}"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15047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0EC5F1-80E0-7A45-A9F8-33FC90DAFC38}"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86180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EC5F1-80E0-7A45-A9F8-33FC90DAFC38}"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423720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EC5F1-80E0-7A45-A9F8-33FC90DAFC38}"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361057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900EC5F1-80E0-7A45-A9F8-33FC90DAFC38}"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23381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900EC5F1-80E0-7A45-A9F8-33FC90DAFC38}" type="datetimeFigureOut">
              <a:rPr lang="en-US" smtClean="0"/>
              <a:t>12/4/2023</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390157458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00EC5F1-80E0-7A45-A9F8-33FC90DAFC38}" type="datetimeFigureOut">
              <a:rPr lang="en-US" smtClean="0"/>
              <a:t>12/4/2023</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765410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myleavebenefits.nj.gov/labor/myleavebenefits/worker/application/index.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www.myleavebenefits.nj.gov/worker/resources/jobprotection.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nj.gov/labor/forms_pdfs/lwdhome/AD-289_9-13.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27071C-90C2-E445-A8A0-CCD5B35AD6AF}"/>
              </a:ext>
            </a:extLst>
          </p:cNvPr>
          <p:cNvPicPr>
            <a:picLocks noChangeAspect="1"/>
          </p:cNvPicPr>
          <p:nvPr/>
        </p:nvPicPr>
        <p:blipFill>
          <a:blip r:embed="rId3"/>
          <a:stretch>
            <a:fillRect/>
          </a:stretch>
        </p:blipFill>
        <p:spPr>
          <a:xfrm>
            <a:off x="3600" y="-5997"/>
            <a:ext cx="9144000" cy="6858000"/>
          </a:xfrm>
          <a:prstGeom prst="rect">
            <a:avLst/>
          </a:prstGeom>
        </p:spPr>
      </p:pic>
      <p:sp>
        <p:nvSpPr>
          <p:cNvPr id="4" name="TextBox 3">
            <a:extLst>
              <a:ext uri="{FF2B5EF4-FFF2-40B4-BE49-F238E27FC236}">
                <a16:creationId xmlns:a16="http://schemas.microsoft.com/office/drawing/2014/main" id="{CB79CDD2-35FD-844A-92A2-5D2C48A24E16}"/>
              </a:ext>
            </a:extLst>
          </p:cNvPr>
          <p:cNvSpPr txBox="1"/>
          <p:nvPr/>
        </p:nvSpPr>
        <p:spPr>
          <a:xfrm>
            <a:off x="189044" y="2802359"/>
            <a:ext cx="8332787" cy="1442618"/>
          </a:xfrm>
          <a:prstGeom prst="rect">
            <a:avLst/>
          </a:prstGeom>
          <a:noFill/>
        </p:spPr>
        <p:txBody>
          <a:bodyPr wrap="square" lIns="0" tIns="0" rIns="0" bIns="0" rtlCol="0">
            <a:noAutofit/>
          </a:bodyPr>
          <a:lstStyle/>
          <a:p>
            <a:pPr>
              <a:lnSpc>
                <a:spcPct val="85000"/>
              </a:lnSpc>
            </a:pPr>
            <a:r>
              <a:rPr lang="en-US" sz="3600">
                <a:solidFill>
                  <a:srgbClr val="F36E4E"/>
                </a:solidFill>
                <a:latin typeface="Roboto" panose="02000000000000000000" pitchFamily="2" charset="0"/>
                <a:ea typeface="Roboto" panose="02000000000000000000" pitchFamily="2" charset="0"/>
              </a:rPr>
              <a:t>NEW JERSEY</a:t>
            </a:r>
            <a:r>
              <a:rPr lang="en-US" sz="3600" b="1">
                <a:solidFill>
                  <a:srgbClr val="F36E4E"/>
                </a:solidFill>
                <a:latin typeface="Roboto Black" panose="02000000000000000000" pitchFamily="2" charset="0"/>
                <a:ea typeface="Roboto Black" panose="02000000000000000000" pitchFamily="2" charset="0"/>
              </a:rPr>
              <a:t> </a:t>
            </a:r>
          </a:p>
          <a:p>
            <a:pPr>
              <a:lnSpc>
                <a:spcPct val="85000"/>
              </a:lnSpc>
            </a:pPr>
            <a:r>
              <a:rPr lang="en-US" sz="4400" b="1">
                <a:solidFill>
                  <a:srgbClr val="F36E4E"/>
                </a:solidFill>
                <a:latin typeface="Roboto Black" panose="02000000000000000000" pitchFamily="2" charset="0"/>
                <a:ea typeface="Roboto Black" panose="02000000000000000000" pitchFamily="2" charset="0"/>
              </a:rPr>
              <a:t>PAID FAMILY &amp; MEDICAL LEAVE</a:t>
            </a:r>
            <a:endParaRPr lang="en-US" sz="4400">
              <a:solidFill>
                <a:srgbClr val="F36E4E"/>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80D3EF06-AE21-3E4D-95FD-D5B3F11C76E4}"/>
              </a:ext>
            </a:extLst>
          </p:cNvPr>
          <p:cNvSpPr txBox="1"/>
          <p:nvPr/>
        </p:nvSpPr>
        <p:spPr>
          <a:xfrm>
            <a:off x="1978776" y="4921082"/>
            <a:ext cx="6543055" cy="1191095"/>
          </a:xfrm>
          <a:prstGeom prst="rect">
            <a:avLst/>
          </a:prstGeom>
          <a:noFill/>
        </p:spPr>
        <p:txBody>
          <a:bodyPr wrap="square" lIns="0" tIns="0" rIns="0" bIns="0" rtlCol="0">
            <a:noAutofit/>
          </a:bodyPr>
          <a:lstStyle/>
          <a:p>
            <a:pPr>
              <a:lnSpc>
                <a:spcPct val="85000"/>
              </a:lnSpc>
            </a:pPr>
            <a:r>
              <a:rPr lang="en-US" sz="2800">
                <a:solidFill>
                  <a:srgbClr val="161F48"/>
                </a:solidFill>
                <a:latin typeface="Roboto" panose="02000000000000000000" pitchFamily="2" charset="0"/>
                <a:ea typeface="Roboto" panose="02000000000000000000" pitchFamily="2" charset="0"/>
              </a:rPr>
              <a:t>WHAT YOU </a:t>
            </a:r>
            <a:r>
              <a:rPr lang="en-US" sz="2800" b="1">
                <a:solidFill>
                  <a:srgbClr val="161F48"/>
                </a:solidFill>
                <a:latin typeface="Roboto Black" panose="02000000000000000000" pitchFamily="2" charset="0"/>
                <a:ea typeface="Roboto Black" panose="02000000000000000000" pitchFamily="2" charset="0"/>
              </a:rPr>
              <a:t>NEED TO KNOW</a:t>
            </a:r>
          </a:p>
        </p:txBody>
      </p:sp>
    </p:spTree>
    <p:extLst>
      <p:ext uri="{BB962C8B-B14F-4D97-AF65-F5344CB8AC3E}">
        <p14:creationId xmlns:p14="http://schemas.microsoft.com/office/powerpoint/2010/main" val="154421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69787"/>
            <a:ext cx="8628017" cy="679270"/>
          </a:xfrm>
          <a:prstGeom prst="rect">
            <a:avLst/>
          </a:prstGeom>
          <a:noFill/>
        </p:spPr>
        <p:txBody>
          <a:bodyPr wrap="square" lIns="0" tIns="0" rIns="0" bIns="0" rtlCol="0">
            <a:noAutofit/>
          </a:bodyPr>
          <a:lstStyle/>
          <a:p>
            <a:r>
              <a:rPr lang="en-US" sz="3600" b="1">
                <a:solidFill>
                  <a:schemeClr val="bg1"/>
                </a:solidFill>
                <a:latin typeface="Roboto Black" panose="02000000000000000000" pitchFamily="2" charset="0"/>
                <a:ea typeface="Roboto Black" panose="02000000000000000000" pitchFamily="2" charset="0"/>
              </a:rPr>
              <a:t>HOW ARE THE PROGRAMS FUNDED?</a:t>
            </a:r>
          </a:p>
        </p:txBody>
      </p:sp>
      <p:sp>
        <p:nvSpPr>
          <p:cNvPr id="7" name="TextBox 6">
            <a:extLst>
              <a:ext uri="{FF2B5EF4-FFF2-40B4-BE49-F238E27FC236}">
                <a16:creationId xmlns:a16="http://schemas.microsoft.com/office/drawing/2014/main" id="{04E0C7B0-3EDA-FF47-9E7F-C7A4CD44C195}"/>
              </a:ext>
            </a:extLst>
          </p:cNvPr>
          <p:cNvSpPr txBox="1"/>
          <p:nvPr/>
        </p:nvSpPr>
        <p:spPr>
          <a:xfrm>
            <a:off x="443294" y="1735847"/>
            <a:ext cx="8257411" cy="4072661"/>
          </a:xfrm>
          <a:prstGeom prst="rect">
            <a:avLst/>
          </a:prstGeom>
          <a:noFill/>
        </p:spPr>
        <p:txBody>
          <a:bodyPr wrap="square" lIns="0" tIns="0" rIns="0" bIns="0" rtlCol="0" anchor="t">
            <a:noAutofit/>
          </a:bodyPr>
          <a:lstStyle/>
          <a:p>
            <a:pPr>
              <a:lnSpc>
                <a:spcPct val="95000"/>
              </a:lnSpc>
            </a:pPr>
            <a:r>
              <a:rPr lang="en-US" sz="2200" dirty="0">
                <a:solidFill>
                  <a:srgbClr val="F36E4E"/>
                </a:solidFill>
                <a:latin typeface="Roboto Medium" panose="02000000000000000000" pitchFamily="2" charset="0"/>
                <a:ea typeface="Roboto Medium" panose="02000000000000000000" pitchFamily="2" charset="0"/>
                <a:cs typeface="+mn-lt"/>
              </a:rPr>
              <a:t>Temporary Disability Insurance: </a:t>
            </a:r>
            <a:r>
              <a:rPr lang="en-US" sz="2200" dirty="0">
                <a:solidFill>
                  <a:srgbClr val="161F48"/>
                </a:solidFill>
                <a:latin typeface="Roboto Medium"/>
                <a:ea typeface="Roboto Medium"/>
              </a:rPr>
              <a:t>both employers and employees contribute to the cost of the program. Workers contribute through deductions taken out of their paychecks.</a:t>
            </a:r>
            <a:endParaRPr lang="en-US" dirty="0"/>
          </a:p>
          <a:p>
            <a:pPr>
              <a:lnSpc>
                <a:spcPct val="95000"/>
              </a:lnSpc>
            </a:pPr>
            <a:endParaRPr lang="en-US" sz="2200" dirty="0">
              <a:solidFill>
                <a:srgbClr val="161F48"/>
              </a:solidFill>
              <a:latin typeface="Roboto Medium" panose="020B0604020202020204" charset="0"/>
              <a:ea typeface="Roboto Medium" panose="020B0604020202020204" charset="0"/>
            </a:endParaRPr>
          </a:p>
          <a:p>
            <a:pPr>
              <a:lnSpc>
                <a:spcPct val="95000"/>
              </a:lnSpc>
            </a:pPr>
            <a:r>
              <a:rPr lang="en-US" sz="2200" dirty="0">
                <a:solidFill>
                  <a:srgbClr val="F36E4E"/>
                </a:solidFill>
                <a:latin typeface="Roboto Medium"/>
                <a:ea typeface="Roboto Medium"/>
              </a:rPr>
              <a:t>Family Leave Insurance: </a:t>
            </a:r>
            <a:r>
              <a:rPr lang="en-US" sz="2200" dirty="0">
                <a:solidFill>
                  <a:srgbClr val="161F48"/>
                </a:solidFill>
                <a:latin typeface="Roboto Medium"/>
                <a:ea typeface="Roboto Medium"/>
              </a:rPr>
              <a:t>program is financed 100% by worker payroll deductions. Employers do not contribute to the program.</a:t>
            </a:r>
          </a:p>
          <a:p>
            <a:pPr>
              <a:lnSpc>
                <a:spcPct val="95000"/>
              </a:lnSpc>
            </a:pPr>
            <a:endParaRPr lang="en-US" sz="2000" dirty="0">
              <a:solidFill>
                <a:srgbClr val="161F48"/>
              </a:solidFill>
              <a:latin typeface="Roboto Medium" panose="020B0604020202020204" charset="0"/>
              <a:ea typeface="Roboto Medium" panose="020B0604020202020204" charset="0"/>
            </a:endParaRPr>
          </a:p>
          <a:p>
            <a:pPr>
              <a:lnSpc>
                <a:spcPct val="95000"/>
              </a:lnSpc>
            </a:pPr>
            <a:endParaRPr lang="en-US" sz="2000" dirty="0">
              <a:solidFill>
                <a:srgbClr val="161F48"/>
              </a:solidFill>
              <a:latin typeface="Roboto Medium" panose="02000000000000000000" pitchFamily="2" charset="0"/>
              <a:ea typeface="Roboto Medium" panose="02000000000000000000" pitchFamily="2" charset="0"/>
            </a:endParaRPr>
          </a:p>
          <a:p>
            <a:pPr marL="233045" indent="-233045">
              <a:lnSpc>
                <a:spcPct val="95000"/>
              </a:lnSpc>
              <a:spcAft>
                <a:spcPts val="600"/>
              </a:spcAft>
            </a:pPr>
            <a:endParaRPr lang="en-US" sz="2000" dirty="0">
              <a:solidFill>
                <a:srgbClr val="161F48"/>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4942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732106"/>
            <a:ext cx="8628017" cy="1467836"/>
          </a:xfrm>
          <a:prstGeom prst="rect">
            <a:avLst/>
          </a:prstGeom>
          <a:noFill/>
        </p:spPr>
        <p:txBody>
          <a:bodyPr wrap="square" lIns="0" tIns="0" rIns="0" bIns="0" rtlCol="0">
            <a:noAutofit/>
          </a:bodyPr>
          <a:lstStyle/>
          <a:p>
            <a:pPr>
              <a:lnSpc>
                <a:spcPct val="85000"/>
              </a:lnSpc>
            </a:pPr>
            <a:r>
              <a:rPr lang="en-US" sz="3600" b="1">
                <a:solidFill>
                  <a:srgbClr val="2D98AF"/>
                </a:solidFill>
                <a:latin typeface="Roboto Black" panose="02000000000000000000" pitchFamily="2" charset="0"/>
                <a:ea typeface="Roboto Black" panose="02000000000000000000" pitchFamily="2" charset="0"/>
              </a:rPr>
              <a:t>QUALIFYING REASONS FOR NJ PAID FAMILY &amp; MEDICAL LEAVE BENEFITS</a:t>
            </a:r>
          </a:p>
        </p:txBody>
      </p:sp>
      <p:sp>
        <p:nvSpPr>
          <p:cNvPr id="5" name="TextBox 4">
            <a:extLst>
              <a:ext uri="{FF2B5EF4-FFF2-40B4-BE49-F238E27FC236}">
                <a16:creationId xmlns:a16="http://schemas.microsoft.com/office/drawing/2014/main" id="{F6D2DDCC-1623-5273-5DF7-C63CFA1476A0}"/>
              </a:ext>
            </a:extLst>
          </p:cNvPr>
          <p:cNvSpPr txBox="1"/>
          <p:nvPr/>
        </p:nvSpPr>
        <p:spPr>
          <a:xfrm>
            <a:off x="672735" y="2196878"/>
            <a:ext cx="7686651" cy="4265022"/>
          </a:xfrm>
          <a:prstGeom prst="rect">
            <a:avLst/>
          </a:prstGeom>
          <a:noFill/>
        </p:spPr>
        <p:txBody>
          <a:bodyPr wrap="square" lIns="0" tIns="0" rIns="0" bIns="0" rtlCol="0">
            <a:noAutofit/>
          </a:bodyPr>
          <a:lstStyle/>
          <a:p>
            <a:pPr fontAlgn="base">
              <a:buClr>
                <a:srgbClr val="F36E4E"/>
              </a:buClr>
            </a:pPr>
            <a:r>
              <a:rPr lang="en-US" sz="3200">
                <a:solidFill>
                  <a:srgbClr val="161F48"/>
                </a:solidFill>
                <a:latin typeface="Roboto Medium" panose="020B0604020202020204" charset="0"/>
                <a:ea typeface="Roboto Medium" panose="020B0604020202020204" charset="0"/>
              </a:rPr>
              <a:t>Let’s review the scenarios for which you may receive Temporary Disability or Family Leave benefits.</a:t>
            </a:r>
          </a:p>
        </p:txBody>
      </p:sp>
    </p:spTree>
    <p:extLst>
      <p:ext uri="{BB962C8B-B14F-4D97-AF65-F5344CB8AC3E}">
        <p14:creationId xmlns:p14="http://schemas.microsoft.com/office/powerpoint/2010/main" val="264499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6" y="410916"/>
            <a:ext cx="6208333" cy="829491"/>
          </a:xfrm>
          <a:prstGeom prst="rect">
            <a:avLst/>
          </a:prstGeom>
          <a:noFill/>
        </p:spPr>
        <p:txBody>
          <a:bodyPr wrap="square" lIns="0" tIns="0" rIns="0" bIns="0" rtlCol="0">
            <a:noAutofit/>
          </a:bodyPr>
          <a:lstStyle/>
          <a:p>
            <a:r>
              <a:rPr lang="en-US" sz="2800" b="1">
                <a:solidFill>
                  <a:srgbClr val="2D98AF"/>
                </a:solidFill>
                <a:latin typeface="Roboto Black" panose="02000000000000000000" pitchFamily="2" charset="0"/>
                <a:ea typeface="Roboto Black" panose="02000000000000000000" pitchFamily="2" charset="0"/>
              </a:rPr>
              <a:t>CARING FOR YOURSELF: TEMPORARY DISABILITY INSURANCE</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15737"/>
            <a:ext cx="8138160" cy="1443446"/>
          </a:xfrm>
          <a:prstGeom prst="rect">
            <a:avLst/>
          </a:prstGeom>
          <a:noFill/>
        </p:spPr>
        <p:txBody>
          <a:bodyPr wrap="square" lIns="0" tIns="0" rIns="0" bIns="0" rtlCol="0">
            <a:noAutofit/>
          </a:bodyPr>
          <a:lstStyle/>
          <a:p>
            <a:pPr marL="233363" indent="-23336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n-US" sz="2400" dirty="0">
                <a:solidFill>
                  <a:srgbClr val="161F48"/>
                </a:solidFill>
                <a:latin typeface="Roboto Medium" panose="02000000000000000000" pitchFamily="2" charset="0"/>
                <a:ea typeface="Roboto Medium" panose="02000000000000000000" pitchFamily="2" charset="0"/>
              </a:rPr>
              <a:t>If you cannot work due to a physical or mental health condition, including pregnancy/childbirth recovery and COVID-19</a:t>
            </a:r>
          </a:p>
          <a:p>
            <a:pPr marL="233363" indent="-23336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n-US" sz="2400" dirty="0">
                <a:solidFill>
                  <a:srgbClr val="161F48"/>
                </a:solidFill>
                <a:latin typeface="Roboto Medium" panose="02000000000000000000" pitchFamily="2" charset="0"/>
                <a:ea typeface="Roboto Medium" panose="02000000000000000000" pitchFamily="2" charset="0"/>
              </a:rPr>
              <a:t>May receive up to 26 weeks of benefits, as certified by a medical professional</a:t>
            </a:r>
            <a:endParaRPr lang="en-US" sz="2400" b="1" dirty="0">
              <a:solidFill>
                <a:srgbClr val="F36E4E"/>
              </a:solidFill>
              <a:latin typeface="Roboto" panose="02000000000000000000" pitchFamily="2" charset="0"/>
              <a:ea typeface="Roboto"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90125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6" y="410916"/>
            <a:ext cx="6099277" cy="829491"/>
          </a:xfrm>
          <a:prstGeom prst="rect">
            <a:avLst/>
          </a:prstGeom>
          <a:noFill/>
        </p:spPr>
        <p:txBody>
          <a:bodyPr wrap="square" lIns="0" tIns="0" rIns="0" bIns="0" rtlCol="0">
            <a:noAutofit/>
          </a:bodyPr>
          <a:lstStyle/>
          <a:p>
            <a:r>
              <a:rPr lang="en-US" sz="2800" b="1">
                <a:solidFill>
                  <a:srgbClr val="2D98AF"/>
                </a:solidFill>
                <a:latin typeface="Roboto Black" panose="02000000000000000000" pitchFamily="2" charset="0"/>
                <a:ea typeface="Roboto Black" panose="02000000000000000000" pitchFamily="2" charset="0"/>
              </a:rPr>
              <a:t>CARING FOR A LOVED ONE: </a:t>
            </a:r>
          </a:p>
          <a:p>
            <a:r>
              <a:rPr lang="en-US" sz="2800" b="1">
                <a:solidFill>
                  <a:srgbClr val="2D98AF"/>
                </a:solidFill>
                <a:latin typeface="Roboto Black" panose="02000000000000000000" pitchFamily="2" charset="0"/>
                <a:ea typeface="Roboto Black" panose="02000000000000000000" pitchFamily="2" charset="0"/>
              </a:rPr>
              <a:t>FAMILY LEAVE INSURANCE​</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939025"/>
            <a:ext cx="8138160" cy="1443446"/>
          </a:xfrm>
          <a:prstGeom prst="rect">
            <a:avLst/>
          </a:prstGeom>
          <a:noFill/>
        </p:spPr>
        <p:txBody>
          <a:bodyPr wrap="square" lIns="0" tIns="0" rIns="0" bIns="0" rtlCol="0" anchor="t">
            <a:noAutofit/>
          </a:bodyPr>
          <a:lstStyle/>
          <a:p>
            <a:pPr marL="233045" indent="-233045">
              <a:lnSpc>
                <a:spcPct val="95000"/>
              </a:lnSpc>
              <a:spcAft>
                <a:spcPts val="1200"/>
              </a:spcAft>
            </a:pPr>
            <a:r>
              <a:rPr lang="en-US" sz="2000">
                <a:solidFill>
                  <a:srgbClr val="161F48"/>
                </a:solidFill>
                <a:latin typeface="Roboto Medium"/>
                <a:ea typeface="Roboto Medium"/>
              </a:rPr>
              <a:t>If you cannot work because you are:</a:t>
            </a:r>
            <a:endParaRPr lang="en-US" sz="2000">
              <a:solidFill>
                <a:srgbClr val="F36E4E"/>
              </a:solidFill>
              <a:latin typeface="Roboto Medium"/>
              <a:ea typeface="Roboto Medium"/>
            </a:endParaRPr>
          </a:p>
          <a:p>
            <a:pPr marL="342900" indent="-342900">
              <a:lnSpc>
                <a:spcPct val="95000"/>
              </a:lnSpc>
              <a:spcAft>
                <a:spcPts val="1200"/>
              </a:spcAft>
              <a:buClr>
                <a:schemeClr val="accent2"/>
              </a:buClr>
              <a:buFont typeface="Arial" panose="020B0604020202020204" pitchFamily="34" charset="0"/>
              <a:buChar char="•"/>
            </a:pPr>
            <a:r>
              <a:rPr lang="en-US" sz="2000">
                <a:solidFill>
                  <a:srgbClr val="161F48"/>
                </a:solidFill>
                <a:latin typeface="Roboto Medium" panose="02000000000000000000" pitchFamily="2" charset="0"/>
                <a:ea typeface="Roboto Medium" panose="02000000000000000000" pitchFamily="2" charset="0"/>
              </a:rPr>
              <a:t>Caring for a loved one with a physical or mental health condition</a:t>
            </a:r>
          </a:p>
          <a:p>
            <a:pPr marL="342900" indent="-342900">
              <a:lnSpc>
                <a:spcPct val="95000"/>
              </a:lnSpc>
              <a:spcAft>
                <a:spcPts val="1200"/>
              </a:spcAft>
              <a:buClr>
                <a:schemeClr val="accent2"/>
              </a:buClr>
              <a:buFont typeface="Arial" panose="020B0604020202020204" pitchFamily="34" charset="0"/>
              <a:buChar char="•"/>
            </a:pPr>
            <a:r>
              <a:rPr lang="en-US" sz="2000">
                <a:solidFill>
                  <a:srgbClr val="161F48"/>
                </a:solidFill>
                <a:latin typeface="Roboto Medium"/>
                <a:ea typeface="Roboto Medium"/>
              </a:rPr>
              <a:t>Coping with domestic or sexual violence or caring for a loved one who is a victim/survivor of domestic or sexual violence</a:t>
            </a:r>
          </a:p>
          <a:p>
            <a:pPr fontAlgn="base"/>
            <a:endParaRPr lang="en-US" sz="2000">
              <a:solidFill>
                <a:srgbClr val="161F48"/>
              </a:solidFill>
              <a:latin typeface="Roboto Medium" panose="02000000000000000000" pitchFamily="2" charset="0"/>
              <a:ea typeface="Roboto Medium" panose="02000000000000000000" pitchFamily="2" charset="0"/>
            </a:endParaRPr>
          </a:p>
          <a:p>
            <a:pPr fontAlgn="base">
              <a:spcAft>
                <a:spcPts val="1200"/>
              </a:spcAft>
            </a:pPr>
            <a:r>
              <a:rPr lang="en-US" sz="2000">
                <a:solidFill>
                  <a:srgbClr val="161F48"/>
                </a:solidFill>
                <a:latin typeface="Roboto Medium"/>
                <a:ea typeface="Roboto Medium"/>
              </a:rPr>
              <a:t>Duration:</a:t>
            </a:r>
          </a:p>
          <a:p>
            <a:pPr marL="342900" indent="-342900" fontAlgn="base">
              <a:buFont typeface="Arial" panose="020B0604020202020204" pitchFamily="34" charset="0"/>
              <a:buChar char="•"/>
            </a:pPr>
            <a:r>
              <a:rPr lang="en-US" sz="2000">
                <a:solidFill>
                  <a:srgbClr val="161F48"/>
                </a:solidFill>
                <a:latin typeface="Roboto Medium"/>
                <a:ea typeface="Roboto Medium"/>
              </a:rPr>
              <a:t>Up to 12 weeks of benefits if taken consecutively </a:t>
            </a:r>
            <a:endParaRPr lang="en-US" sz="2000">
              <a:solidFill>
                <a:srgbClr val="161F48"/>
              </a:solidFill>
              <a:latin typeface="Roboto Medium" panose="02000000000000000000" pitchFamily="2" charset="0"/>
              <a:ea typeface="Roboto Medium" panose="02000000000000000000" pitchFamily="2" charset="0"/>
            </a:endParaRPr>
          </a:p>
          <a:p>
            <a:pPr marL="342900" indent="-342900" fontAlgn="base">
              <a:buFont typeface="Arial" panose="020B0604020202020204" pitchFamily="34" charset="0"/>
              <a:buChar char="•"/>
            </a:pPr>
            <a:r>
              <a:rPr lang="en-US" sz="2000">
                <a:solidFill>
                  <a:srgbClr val="161F48"/>
                </a:solidFill>
                <a:latin typeface="Roboto Medium"/>
                <a:ea typeface="Roboto Medium"/>
              </a:rPr>
              <a:t>56 days (8 weeks) of benefits if taken intermittently</a:t>
            </a:r>
          </a:p>
          <a:p>
            <a:pPr marL="233045" indent="-233045"/>
            <a:endParaRPr lang="en-US" sz="2000">
              <a:solidFill>
                <a:srgbClr val="F36E4E"/>
              </a:solidFill>
              <a:latin typeface="Roboto Medium" panose="02000000000000000000" pitchFamily="2" charset="0"/>
              <a:ea typeface="Roboto Medium" panose="02000000000000000000" pitchFamily="2" charset="0"/>
            </a:endParaRPr>
          </a:p>
          <a:p>
            <a:pPr marL="233045" indent="-233045"/>
            <a:endParaRPr lang="en-US" sz="2000">
              <a:solidFill>
                <a:srgbClr val="F36E4E"/>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97653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377025" y="403819"/>
            <a:ext cx="8138159" cy="829491"/>
          </a:xfrm>
          <a:prstGeom prst="rect">
            <a:avLst/>
          </a:prstGeom>
          <a:noFill/>
        </p:spPr>
        <p:txBody>
          <a:bodyPr wrap="square" lIns="0" tIns="0" rIns="0" bIns="0" rtlCol="0">
            <a:noAutofit/>
          </a:bodyPr>
          <a:lstStyle/>
          <a:p>
            <a:r>
              <a:rPr lang="en-US" sz="3200" b="1">
                <a:solidFill>
                  <a:srgbClr val="2D98AF"/>
                </a:solidFill>
                <a:latin typeface="Roboto Black" panose="02000000000000000000" pitchFamily="2" charset="0"/>
                <a:ea typeface="Roboto Black" panose="02000000000000000000" pitchFamily="2" charset="0"/>
              </a:rPr>
              <a:t>CARING FOR A LOVED ONE: </a:t>
            </a:r>
          </a:p>
          <a:p>
            <a:r>
              <a:rPr lang="en-US" sz="3200" b="1">
                <a:solidFill>
                  <a:srgbClr val="2D98AF"/>
                </a:solidFill>
                <a:latin typeface="Roboto Black" panose="02000000000000000000" pitchFamily="2" charset="0"/>
                <a:ea typeface="Roboto Black" panose="02000000000000000000" pitchFamily="2" charset="0"/>
              </a:rPr>
              <a:t>FAMILY LEAVE INSURANCE (CONTINUED)</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15737"/>
            <a:ext cx="8138160" cy="549958"/>
          </a:xfrm>
          <a:prstGeom prst="rect">
            <a:avLst/>
          </a:prstGeom>
          <a:noFill/>
        </p:spPr>
        <p:txBody>
          <a:bodyPr wrap="square" lIns="0" tIns="0" rIns="0" bIns="0" rtlCol="0">
            <a:noAutofit/>
          </a:bodyPr>
          <a:lstStyle/>
          <a:p>
            <a:pPr marL="233363" indent="-233363">
              <a:lnSpc>
                <a:spcPct val="95000"/>
              </a:lnSpc>
              <a:spcAft>
                <a:spcPts val="1200"/>
              </a:spcAft>
            </a:pPr>
            <a:r>
              <a:rPr lang="en-US" sz="2400" dirty="0">
                <a:solidFill>
                  <a:srgbClr val="161F48"/>
                </a:solidFill>
                <a:latin typeface="Roboto Medium" panose="02000000000000000000" pitchFamily="2" charset="0"/>
                <a:ea typeface="Roboto Medium" panose="02000000000000000000" pitchFamily="2" charset="0"/>
              </a:rPr>
              <a:t>Who is considered a “Family Member” in the law?</a:t>
            </a:r>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
        <p:nvSpPr>
          <p:cNvPr id="2" name="TextBox 1">
            <a:extLst>
              <a:ext uri="{FF2B5EF4-FFF2-40B4-BE49-F238E27FC236}">
                <a16:creationId xmlns:a16="http://schemas.microsoft.com/office/drawing/2014/main" id="{16121F5B-A19E-EA49-945C-F06D77041078}"/>
              </a:ext>
            </a:extLst>
          </p:cNvPr>
          <p:cNvSpPr txBox="1"/>
          <p:nvPr/>
        </p:nvSpPr>
        <p:spPr>
          <a:xfrm>
            <a:off x="746260" y="2380945"/>
            <a:ext cx="8138160" cy="3600974"/>
          </a:xfrm>
          <a:prstGeom prst="rect">
            <a:avLst/>
          </a:prstGeom>
          <a:noFill/>
        </p:spPr>
        <p:txBody>
          <a:bodyPr wrap="square" lIns="0" tIns="0" rIns="0" bIns="0" numCol="3" rtlCol="0">
            <a:noAutofit/>
          </a:bodyPr>
          <a:lstStyle/>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n-US" dirty="0">
                <a:solidFill>
                  <a:srgbClr val="161F48"/>
                </a:solidFill>
                <a:latin typeface="Roboto Medium" panose="02000000000000000000" pitchFamily="2" charset="0"/>
                <a:ea typeface="Roboto Medium" panose="02000000000000000000" pitchFamily="2" charset="0"/>
              </a:rPr>
              <a:t>Child (biological, adopted, foster, stepchild),</a:t>
            </a:r>
          </a:p>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a:t>
            </a:r>
            <a:r>
              <a:rPr lang="en-US" dirty="0">
                <a:solidFill>
                  <a:srgbClr val="F36E4E"/>
                </a:solidFill>
                <a:latin typeface="Roboto Medium" panose="02000000000000000000" pitchFamily="2" charset="0"/>
                <a:ea typeface="Roboto Medium" panose="02000000000000000000" pitchFamily="2" charset="0"/>
              </a:rPr>
              <a:t> 	</a:t>
            </a:r>
            <a:r>
              <a:rPr lang="en-US" dirty="0">
                <a:solidFill>
                  <a:srgbClr val="161F48"/>
                </a:solidFill>
                <a:latin typeface="Roboto Medium" panose="02000000000000000000" pitchFamily="2" charset="0"/>
                <a:ea typeface="Roboto Medium" panose="02000000000000000000" pitchFamily="2" charset="0"/>
              </a:rPr>
              <a:t>Spouse (includes domestic partner and civil union partner)</a:t>
            </a:r>
          </a:p>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a:t>
            </a:r>
            <a:r>
              <a:rPr lang="en-US" dirty="0">
                <a:solidFill>
                  <a:srgbClr val="F36E4E"/>
                </a:solidFill>
                <a:latin typeface="Roboto Medium" panose="02000000000000000000" pitchFamily="2" charset="0"/>
                <a:ea typeface="Roboto Medium" panose="02000000000000000000" pitchFamily="2" charset="0"/>
              </a:rPr>
              <a:t>	</a:t>
            </a:r>
            <a:r>
              <a:rPr lang="en-US" dirty="0">
                <a:solidFill>
                  <a:srgbClr val="161F48"/>
                </a:solidFill>
                <a:latin typeface="Roboto Medium" panose="02000000000000000000" pitchFamily="2" charset="0"/>
                <a:ea typeface="Roboto Medium" panose="02000000000000000000" pitchFamily="2" charset="0"/>
              </a:rPr>
              <a:t>Parents </a:t>
            </a:r>
          </a:p>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n-US" dirty="0">
                <a:solidFill>
                  <a:srgbClr val="161F48"/>
                </a:solidFill>
                <a:latin typeface="Roboto Medium" panose="02000000000000000000" pitchFamily="2" charset="0"/>
                <a:ea typeface="Roboto Medium" panose="02000000000000000000" pitchFamily="2" charset="0"/>
              </a:rPr>
              <a:t>Siblings</a:t>
            </a:r>
          </a:p>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n-US" dirty="0">
                <a:solidFill>
                  <a:srgbClr val="161F48"/>
                </a:solidFill>
                <a:latin typeface="Roboto Medium" panose="02000000000000000000" pitchFamily="2" charset="0"/>
                <a:ea typeface="Roboto Medium" panose="02000000000000000000" pitchFamily="2" charset="0"/>
              </a:rPr>
              <a:t>Grandparents</a:t>
            </a:r>
          </a:p>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n-US" dirty="0">
                <a:solidFill>
                  <a:srgbClr val="161F48"/>
                </a:solidFill>
                <a:latin typeface="Roboto Medium" panose="02000000000000000000" pitchFamily="2" charset="0"/>
                <a:ea typeface="Roboto Medium" panose="02000000000000000000" pitchFamily="2" charset="0"/>
              </a:rPr>
              <a:t>Grandchildren​</a:t>
            </a:r>
          </a:p>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n-US" dirty="0">
                <a:solidFill>
                  <a:srgbClr val="161F48"/>
                </a:solidFill>
                <a:latin typeface="Roboto Medium" panose="02000000000000000000" pitchFamily="2" charset="0"/>
                <a:ea typeface="Roboto Medium" panose="02000000000000000000" pitchFamily="2" charset="0"/>
              </a:rPr>
              <a:t>In-laws</a:t>
            </a:r>
          </a:p>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n-US" dirty="0">
                <a:solidFill>
                  <a:srgbClr val="161F48"/>
                </a:solidFill>
                <a:latin typeface="Roboto Medium" panose="02000000000000000000" pitchFamily="2" charset="0"/>
                <a:ea typeface="Roboto Medium" panose="02000000000000000000" pitchFamily="2" charset="0"/>
              </a:rPr>
              <a:t>Any blood-relation to the claimant</a:t>
            </a:r>
          </a:p>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n-US" dirty="0">
                <a:solidFill>
                  <a:srgbClr val="161F48"/>
                </a:solidFill>
                <a:latin typeface="Roboto Medium" panose="02000000000000000000" pitchFamily="2" charset="0"/>
                <a:ea typeface="Roboto Medium" panose="02000000000000000000" pitchFamily="2" charset="0"/>
              </a:rPr>
              <a:t>Chosen family</a:t>
            </a:r>
          </a:p>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n-US" dirty="0">
                <a:solidFill>
                  <a:srgbClr val="161F48"/>
                </a:solidFill>
                <a:latin typeface="Roboto Medium" panose="02000000000000000000" pitchFamily="2" charset="0"/>
                <a:ea typeface="Roboto Medium" panose="02000000000000000000" pitchFamily="2" charset="0"/>
              </a:rPr>
              <a:t>Any other individual with a close association equivalent of a family relationship</a:t>
            </a:r>
            <a:endParaRPr lang="en-US" dirty="0"/>
          </a:p>
        </p:txBody>
      </p:sp>
    </p:spTree>
    <p:extLst>
      <p:ext uri="{BB962C8B-B14F-4D97-AF65-F5344CB8AC3E}">
        <p14:creationId xmlns:p14="http://schemas.microsoft.com/office/powerpoint/2010/main" val="191025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36334"/>
            <a:ext cx="8628017" cy="679270"/>
          </a:xfrm>
          <a:prstGeom prst="rect">
            <a:avLst/>
          </a:prstGeom>
          <a:noFill/>
        </p:spPr>
        <p:txBody>
          <a:bodyPr wrap="square" lIns="0" tIns="0" rIns="0" bIns="0" rtlCol="0">
            <a:noAutofit/>
          </a:bodyPr>
          <a:lstStyle/>
          <a:p>
            <a:r>
              <a:rPr lang="en-US" sz="3000" b="1">
                <a:solidFill>
                  <a:schemeClr val="bg1"/>
                </a:solidFill>
                <a:latin typeface="Roboto Black" panose="02000000000000000000" pitchFamily="2" charset="0"/>
                <a:ea typeface="Roboto Black" panose="02000000000000000000" pitchFamily="2" charset="0"/>
              </a:rPr>
              <a:t>BENEFITS FOR NEW PARENTS: TEMPORARY DISABILITY &amp; FAMILY LEAVE INSURANCE</a:t>
            </a:r>
          </a:p>
        </p:txBody>
      </p:sp>
      <p:sp>
        <p:nvSpPr>
          <p:cNvPr id="5" name="TextBox 4">
            <a:extLst>
              <a:ext uri="{FF2B5EF4-FFF2-40B4-BE49-F238E27FC236}">
                <a16:creationId xmlns:a16="http://schemas.microsoft.com/office/drawing/2014/main" id="{EC27C608-7F67-0B02-7F54-898AF6AE6F79}"/>
              </a:ext>
            </a:extLst>
          </p:cNvPr>
          <p:cNvSpPr txBox="1"/>
          <p:nvPr/>
        </p:nvSpPr>
        <p:spPr>
          <a:xfrm>
            <a:off x="583525" y="1854291"/>
            <a:ext cx="7686651" cy="4265022"/>
          </a:xfrm>
          <a:prstGeom prst="rect">
            <a:avLst/>
          </a:prstGeom>
          <a:noFill/>
          <a:ln>
            <a:noFill/>
          </a:ln>
        </p:spPr>
        <p:txBody>
          <a:bodyPr wrap="square" lIns="0" tIns="0" rIns="0" bIns="0" rtlCol="0" anchor="t">
            <a:noAutofit/>
          </a:bodyPr>
          <a:lstStyle/>
          <a:p>
            <a:pPr>
              <a:lnSpc>
                <a:spcPct val="95000"/>
              </a:lnSpc>
              <a:spcAft>
                <a:spcPts val="1200"/>
              </a:spcAft>
            </a:pPr>
            <a:r>
              <a:rPr lang="en-US" sz="2400">
                <a:solidFill>
                  <a:srgbClr val="161F48"/>
                </a:solidFill>
                <a:latin typeface="Roboto Medium" panose="02000000000000000000" pitchFamily="2" charset="0"/>
                <a:ea typeface="Roboto Medium" panose="02000000000000000000" pitchFamily="2" charset="0"/>
              </a:rPr>
              <a:t>Typical benefits for a birthing parent without complications:</a:t>
            </a:r>
          </a:p>
          <a:p>
            <a:pPr lvl="1">
              <a:lnSpc>
                <a:spcPct val="95000"/>
              </a:lnSpc>
              <a:spcAft>
                <a:spcPts val="1200"/>
              </a:spcAft>
            </a:pPr>
            <a:r>
              <a:rPr lang="en-US" sz="2400">
                <a:solidFill>
                  <a:srgbClr val="161F48"/>
                </a:solidFill>
                <a:latin typeface="Roboto Medium"/>
                <a:ea typeface="Roboto Medium"/>
              </a:rPr>
              <a:t>4 weeks for pregnancy </a:t>
            </a:r>
          </a:p>
          <a:p>
            <a:pPr lvl="1">
              <a:lnSpc>
                <a:spcPct val="95000"/>
              </a:lnSpc>
              <a:spcAft>
                <a:spcPts val="1200"/>
              </a:spcAft>
            </a:pPr>
            <a:r>
              <a:rPr lang="en-US" sz="2400">
                <a:solidFill>
                  <a:srgbClr val="161F48"/>
                </a:solidFill>
                <a:latin typeface="Roboto Medium"/>
                <a:ea typeface="Roboto Medium"/>
              </a:rPr>
              <a:t>+ 6/8 weeks for recovery </a:t>
            </a:r>
            <a:endParaRPr lang="en-US">
              <a:solidFill>
                <a:srgbClr val="161F48"/>
              </a:solidFill>
              <a:latin typeface="Roboto Medium"/>
              <a:ea typeface="Roboto Medium"/>
            </a:endParaRPr>
          </a:p>
          <a:p>
            <a:pPr lvl="1">
              <a:lnSpc>
                <a:spcPct val="95000"/>
              </a:lnSpc>
              <a:spcAft>
                <a:spcPts val="1200"/>
              </a:spcAft>
            </a:pPr>
            <a:r>
              <a:rPr lang="en-US" sz="2400">
                <a:solidFill>
                  <a:srgbClr val="161F48"/>
                </a:solidFill>
                <a:latin typeface="Roboto Medium"/>
                <a:ea typeface="Roboto Medium"/>
              </a:rPr>
              <a:t>+ 12 weeks for bonding (56 intermittent days) </a:t>
            </a:r>
            <a:endParaRPr lang="en-US">
              <a:solidFill>
                <a:srgbClr val="161F48"/>
              </a:solidFill>
              <a:latin typeface="Roboto Medium"/>
              <a:ea typeface="Roboto Medium"/>
            </a:endParaRPr>
          </a:p>
          <a:p>
            <a:pPr lvl="1">
              <a:lnSpc>
                <a:spcPct val="95000"/>
              </a:lnSpc>
              <a:spcAft>
                <a:spcPts val="1200"/>
              </a:spcAft>
            </a:pPr>
            <a:r>
              <a:rPr lang="en-US" sz="2400">
                <a:solidFill>
                  <a:srgbClr val="161F48"/>
                </a:solidFill>
                <a:latin typeface="Roboto Medium"/>
                <a:ea typeface="Roboto Medium"/>
              </a:rPr>
              <a:t>= up to 24 weeks total</a:t>
            </a:r>
            <a:endParaRPr lang="en-US">
              <a:solidFill>
                <a:srgbClr val="161F48"/>
              </a:solidFill>
              <a:latin typeface="Roboto Medium"/>
              <a:ea typeface="Roboto Medium"/>
            </a:endParaRPr>
          </a:p>
          <a:p>
            <a:pPr>
              <a:lnSpc>
                <a:spcPct val="95000"/>
              </a:lnSpc>
              <a:spcAft>
                <a:spcPts val="1200"/>
              </a:spcAft>
            </a:pPr>
            <a:endParaRPr lang="en-US" sz="2400">
              <a:solidFill>
                <a:srgbClr val="161F48"/>
              </a:solidFill>
              <a:latin typeface="Roboto Medium" panose="02000000000000000000" pitchFamily="2" charset="0"/>
              <a:ea typeface="Roboto Medium" panose="02000000000000000000" pitchFamily="2" charset="0"/>
            </a:endParaRPr>
          </a:p>
          <a:p>
            <a:pPr marL="233045" indent="-233045"/>
            <a:endParaRPr lang="en-US" sz="2400">
              <a:solidFill>
                <a:srgbClr val="F36E4E"/>
              </a:solidFill>
              <a:latin typeface="Roboto Medium" panose="02000000000000000000" pitchFamily="2" charset="0"/>
              <a:ea typeface="Roboto Medium" panose="02000000000000000000" pitchFamily="2" charset="0"/>
            </a:endParaRPr>
          </a:p>
          <a:p>
            <a:pPr marL="233045" indent="-233045"/>
            <a:endParaRPr lang="en-US" sz="2400">
              <a:solidFill>
                <a:srgbClr val="F36E4E"/>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617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333103" y="451086"/>
            <a:ext cx="8799482" cy="1029021"/>
          </a:xfrm>
          <a:prstGeom prst="rect">
            <a:avLst/>
          </a:prstGeom>
          <a:noFill/>
        </p:spPr>
        <p:txBody>
          <a:bodyPr wrap="square" lIns="0" tIns="0" rIns="0" bIns="0" rtlCol="0">
            <a:noAutofit/>
          </a:bodyPr>
          <a:lstStyle/>
          <a:p>
            <a:r>
              <a:rPr lang="en-US" sz="3200" b="1">
                <a:solidFill>
                  <a:srgbClr val="161F48"/>
                </a:solidFill>
                <a:latin typeface="Roboto Black" panose="02000000000000000000" pitchFamily="2" charset="0"/>
                <a:ea typeface="Roboto Black" panose="02000000000000000000" pitchFamily="2" charset="0"/>
              </a:rPr>
              <a:t>Maternity Timeline Tool</a:t>
            </a:r>
          </a:p>
        </p:txBody>
      </p:sp>
      <p:pic>
        <p:nvPicPr>
          <p:cNvPr id="7" name="Picture 6" descr="Graphical user interface&#10;&#10;Description automatically generated with medium confidence">
            <a:extLst>
              <a:ext uri="{FF2B5EF4-FFF2-40B4-BE49-F238E27FC236}">
                <a16:creationId xmlns:a16="http://schemas.microsoft.com/office/drawing/2014/main" id="{584960CE-5E86-69D7-4015-AE48555F1C3D}"/>
              </a:ext>
            </a:extLst>
          </p:cNvPr>
          <p:cNvPicPr>
            <a:picLocks noChangeAspect="1"/>
          </p:cNvPicPr>
          <p:nvPr/>
        </p:nvPicPr>
        <p:blipFill>
          <a:blip r:embed="rId4"/>
          <a:stretch>
            <a:fillRect/>
          </a:stretch>
        </p:blipFill>
        <p:spPr>
          <a:xfrm>
            <a:off x="252421" y="2542478"/>
            <a:ext cx="5951255" cy="3044337"/>
          </a:xfrm>
          <a:prstGeom prst="rect">
            <a:avLst/>
          </a:prstGeom>
        </p:spPr>
      </p:pic>
      <p:sp>
        <p:nvSpPr>
          <p:cNvPr id="8" name="TextBox 7">
            <a:extLst>
              <a:ext uri="{FF2B5EF4-FFF2-40B4-BE49-F238E27FC236}">
                <a16:creationId xmlns:a16="http://schemas.microsoft.com/office/drawing/2014/main" id="{CDC612DA-1D6D-1E9B-7C7E-FFD7ED4B0CAD}"/>
              </a:ext>
            </a:extLst>
          </p:cNvPr>
          <p:cNvSpPr txBox="1"/>
          <p:nvPr/>
        </p:nvSpPr>
        <p:spPr>
          <a:xfrm>
            <a:off x="649471" y="5668409"/>
            <a:ext cx="44201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61F48"/>
                </a:solidFill>
                <a:latin typeface="Roboto Medium"/>
                <a:cs typeface="Segoe UI"/>
              </a:rPr>
              <a:t>myleavebenefits.nj.gov/timeline</a:t>
            </a:r>
            <a:endParaRPr lang="en-US"/>
          </a:p>
        </p:txBody>
      </p:sp>
    </p:spTree>
    <p:extLst>
      <p:ext uri="{BB962C8B-B14F-4D97-AF65-F5344CB8AC3E}">
        <p14:creationId xmlns:p14="http://schemas.microsoft.com/office/powerpoint/2010/main" val="125693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8" y="478053"/>
            <a:ext cx="8138159" cy="829491"/>
          </a:xfrm>
          <a:prstGeom prst="rect">
            <a:avLst/>
          </a:prstGeom>
          <a:noFill/>
        </p:spPr>
        <p:txBody>
          <a:bodyPr wrap="square" lIns="0" tIns="0" rIns="0" bIns="0" rtlCol="0">
            <a:noAutofit/>
          </a:bodyPr>
          <a:lstStyle/>
          <a:p>
            <a:r>
              <a:rPr lang="en-US" sz="2800" b="1">
                <a:solidFill>
                  <a:srgbClr val="2D98AF"/>
                </a:solidFill>
                <a:latin typeface="Roboto Black" panose="02000000000000000000" pitchFamily="2" charset="0"/>
                <a:ea typeface="Roboto Black" panose="02000000000000000000" pitchFamily="2" charset="0"/>
              </a:rPr>
              <a:t>BONDING WITH A NEW CHILD: </a:t>
            </a:r>
          </a:p>
          <a:p>
            <a:r>
              <a:rPr lang="en-US" sz="2800" b="1">
                <a:solidFill>
                  <a:srgbClr val="2D98AF"/>
                </a:solidFill>
                <a:latin typeface="Roboto Black" panose="02000000000000000000" pitchFamily="2" charset="0"/>
                <a:ea typeface="Roboto Black" panose="02000000000000000000" pitchFamily="2" charset="0"/>
              </a:rPr>
              <a:t>FAMILY LEAVE INSURANCE</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15737"/>
            <a:ext cx="8138160" cy="549958"/>
          </a:xfrm>
          <a:prstGeom prst="rect">
            <a:avLst/>
          </a:prstGeom>
          <a:noFill/>
        </p:spPr>
        <p:txBody>
          <a:bodyPr wrap="square" lIns="0" tIns="0" rIns="0" bIns="0" rtlCol="0">
            <a:noAutofit/>
          </a:bodyPr>
          <a:lstStyle/>
          <a:p>
            <a:pPr marL="233363" indent="-233363">
              <a:lnSpc>
                <a:spcPct val="95000"/>
              </a:lnSpc>
              <a:spcAft>
                <a:spcPts val="1200"/>
              </a:spcAft>
            </a:pPr>
            <a:r>
              <a:rPr lang="en-US" sz="2400" dirty="0">
                <a:solidFill>
                  <a:srgbClr val="161F48"/>
                </a:solidFill>
                <a:latin typeface="Roboto Medium" panose="02000000000000000000" pitchFamily="2" charset="0"/>
                <a:ea typeface="Roboto Medium" panose="02000000000000000000" pitchFamily="2" charset="0"/>
              </a:rPr>
              <a:t>	Both parents can receive Family Leave benefits to bond with a child within a year of the child’s birth, adoption, or foster placement​.</a:t>
            </a:r>
          </a:p>
          <a:p>
            <a:pPr marL="233363" indent="-233363">
              <a:lnSpc>
                <a:spcPct val="95000"/>
              </a:lnSpc>
              <a:spcAft>
                <a:spcPts val="1200"/>
              </a:spcAft>
            </a:pPr>
            <a:r>
              <a:rPr lang="en-US" sz="2400" dirty="0">
                <a:solidFill>
                  <a:srgbClr val="161F48"/>
                </a:solidFill>
                <a:latin typeface="Roboto Medium" panose="02000000000000000000" pitchFamily="2" charset="0"/>
                <a:ea typeface="Roboto Medium" panose="02000000000000000000" pitchFamily="2" charset="0"/>
              </a:rPr>
              <a:t>	Up to 12 weeks of benefits if taken consecutively, 56 days of benefits if taken intermittently.</a:t>
            </a:r>
          </a:p>
        </p:txBody>
      </p:sp>
    </p:spTree>
    <p:extLst>
      <p:ext uri="{BB962C8B-B14F-4D97-AF65-F5344CB8AC3E}">
        <p14:creationId xmlns:p14="http://schemas.microsoft.com/office/powerpoint/2010/main" val="1219088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7" y="426012"/>
            <a:ext cx="8632751" cy="829491"/>
          </a:xfrm>
          <a:prstGeom prst="rect">
            <a:avLst/>
          </a:prstGeom>
          <a:noFill/>
        </p:spPr>
        <p:txBody>
          <a:bodyPr wrap="square" lIns="0" tIns="0" rIns="0" bIns="0" rtlCol="0">
            <a:noAutofit/>
          </a:bodyPr>
          <a:lstStyle/>
          <a:p>
            <a:r>
              <a:rPr lang="en-US" sz="2000" b="1">
                <a:solidFill>
                  <a:srgbClr val="2D98AF"/>
                </a:solidFill>
                <a:latin typeface="Roboto Black" panose="02000000000000000000" pitchFamily="2" charset="0"/>
                <a:ea typeface="Roboto Black" panose="02000000000000000000" pitchFamily="2" charset="0"/>
              </a:rPr>
              <a:t>COPING WITH DOMESTIC OR </a:t>
            </a:r>
          </a:p>
          <a:p>
            <a:r>
              <a:rPr lang="en-US" sz="2000" b="1">
                <a:solidFill>
                  <a:srgbClr val="2D98AF"/>
                </a:solidFill>
                <a:latin typeface="Roboto Black" panose="02000000000000000000" pitchFamily="2" charset="0"/>
                <a:ea typeface="Roboto Black" panose="02000000000000000000" pitchFamily="2" charset="0"/>
              </a:rPr>
              <a:t>SEXUAL VIOLENCE: FAMILY LEAVE OR TEMPORARY DISABILITY INSURANCE</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55257"/>
            <a:ext cx="8138160" cy="549958"/>
          </a:xfrm>
          <a:prstGeom prst="rect">
            <a:avLst/>
          </a:prstGeom>
          <a:noFill/>
        </p:spPr>
        <p:txBody>
          <a:bodyPr wrap="square" lIns="0" tIns="0" rIns="0" bIns="0" rtlCol="0">
            <a:noAutofit/>
          </a:bodyPr>
          <a:lstStyle/>
          <a:p>
            <a:pPr marL="233363" indent="-233363">
              <a:lnSpc>
                <a:spcPct val="95000"/>
              </a:lnSpc>
              <a:spcAft>
                <a:spcPts val="1200"/>
              </a:spcAft>
            </a:pPr>
            <a:r>
              <a:rPr lang="en-US" sz="2400">
                <a:solidFill>
                  <a:srgbClr val="161F48"/>
                </a:solidFill>
                <a:latin typeface="Roboto Medium" panose="02000000000000000000" pitchFamily="2" charset="0"/>
                <a:ea typeface="Roboto Medium" panose="02000000000000000000" pitchFamily="2" charset="0"/>
              </a:rPr>
              <a:t>	You can apply for Family Leave benefits to cope with domestic or sexual violence such as:</a:t>
            </a:r>
          </a:p>
          <a:p>
            <a:pPr marL="800100" lvl="1" indent="-342900" fontAlgn="base">
              <a:buClr>
                <a:srgbClr val="F36E4E"/>
              </a:buClr>
              <a:buFont typeface="Arial" panose="020B0604020202020204" pitchFamily="34" charset="0"/>
              <a:buChar char="•"/>
            </a:pPr>
            <a:r>
              <a:rPr lang="en-US" sz="2400">
                <a:solidFill>
                  <a:srgbClr val="161F48"/>
                </a:solidFill>
                <a:latin typeface="Roboto Medium" panose="02000000000000000000" pitchFamily="2" charset="0"/>
                <a:ea typeface="Roboto Medium" panose="02000000000000000000" pitchFamily="2" charset="0"/>
              </a:rPr>
              <a:t>Seeking medical attention, therapy, victim advocacy, or legal services​</a:t>
            </a:r>
          </a:p>
          <a:p>
            <a:pPr marL="800100" lvl="1" indent="-342900" fontAlgn="base">
              <a:buClr>
                <a:srgbClr val="F36E4E"/>
              </a:buClr>
              <a:buFont typeface="Arial" panose="020B0604020202020204" pitchFamily="34" charset="0"/>
              <a:buChar char="•"/>
            </a:pPr>
            <a:r>
              <a:rPr lang="en-US" sz="2400">
                <a:solidFill>
                  <a:srgbClr val="161F48"/>
                </a:solidFill>
                <a:latin typeface="Roboto Medium" panose="02000000000000000000" pitchFamily="2" charset="0"/>
                <a:ea typeface="Roboto Medium" panose="02000000000000000000" pitchFamily="2" charset="0"/>
              </a:rPr>
              <a:t>Safety planning or escaping abuse, such as staying in a domestic violence shelter​</a:t>
            </a:r>
          </a:p>
          <a:p>
            <a:pPr marL="800100" lvl="1" indent="-342900" fontAlgn="base">
              <a:buClr>
                <a:srgbClr val="F36E4E"/>
              </a:buClr>
              <a:buFont typeface="Arial" panose="020B0604020202020204" pitchFamily="34" charset="0"/>
              <a:buChar char="•"/>
            </a:pPr>
            <a:r>
              <a:rPr lang="en-US" sz="2400">
                <a:solidFill>
                  <a:srgbClr val="161F48"/>
                </a:solidFill>
                <a:latin typeface="Roboto Medium" panose="02000000000000000000" pitchFamily="2" charset="0"/>
                <a:ea typeface="Roboto Medium" panose="02000000000000000000" pitchFamily="2" charset="0"/>
              </a:rPr>
              <a:t>Attending or preparing for court​</a:t>
            </a:r>
          </a:p>
          <a:p>
            <a:pPr marL="800100" lvl="1" indent="-342900" fontAlgn="base">
              <a:buClr>
                <a:srgbClr val="F36E4E"/>
              </a:buClr>
              <a:buFont typeface="Arial" panose="020B0604020202020204" pitchFamily="34" charset="0"/>
              <a:buChar char="•"/>
            </a:pPr>
            <a:r>
              <a:rPr lang="en-US" sz="2400">
                <a:solidFill>
                  <a:srgbClr val="161F48"/>
                </a:solidFill>
                <a:latin typeface="Roboto Medium" panose="02000000000000000000" pitchFamily="2" charset="0"/>
                <a:ea typeface="Roboto Medium" panose="02000000000000000000" pitchFamily="2" charset="0"/>
              </a:rPr>
              <a:t>Recovering at home</a:t>
            </a:r>
          </a:p>
          <a:p>
            <a:pPr lvl="1" fontAlgn="base">
              <a:buClr>
                <a:srgbClr val="F36E4E"/>
              </a:buClr>
            </a:pPr>
            <a:endParaRPr lang="en-US" sz="2400">
              <a:solidFill>
                <a:srgbClr val="161F48"/>
              </a:solidFill>
              <a:latin typeface="Roboto Medium" panose="02000000000000000000" pitchFamily="2" charset="0"/>
              <a:ea typeface="Roboto Medium" panose="02000000000000000000" pitchFamily="2" charset="0"/>
            </a:endParaRPr>
          </a:p>
          <a:p>
            <a:pPr marL="233363" indent="-233363">
              <a:lnSpc>
                <a:spcPct val="95000"/>
              </a:lnSpc>
              <a:spcAft>
                <a:spcPts val="1200"/>
              </a:spcAft>
            </a:pPr>
            <a:r>
              <a:rPr lang="en-US" sz="2400">
                <a:solidFill>
                  <a:srgbClr val="161F48"/>
                </a:solidFill>
                <a:latin typeface="Roboto Medium" panose="02000000000000000000" pitchFamily="2" charset="0"/>
                <a:ea typeface="Roboto Medium" panose="02000000000000000000" pitchFamily="2" charset="0"/>
              </a:rPr>
              <a:t>	You could also receive Temporary Disability benefits for related physical or mental health conditions, as certified by a medical provider.</a:t>
            </a:r>
          </a:p>
        </p:txBody>
      </p:sp>
    </p:spTree>
    <p:extLst>
      <p:ext uri="{BB962C8B-B14F-4D97-AF65-F5344CB8AC3E}">
        <p14:creationId xmlns:p14="http://schemas.microsoft.com/office/powerpoint/2010/main" val="406811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99650" y="363972"/>
            <a:ext cx="7805057" cy="1029021"/>
          </a:xfrm>
          <a:prstGeom prst="rect">
            <a:avLst/>
          </a:prstGeom>
          <a:noFill/>
        </p:spPr>
        <p:txBody>
          <a:bodyPr wrap="square" lIns="0" tIns="0" rIns="0" bIns="0" rtlCol="0">
            <a:noAutofit/>
          </a:bodyPr>
          <a:lstStyle/>
          <a:p>
            <a:r>
              <a:rPr lang="en-US" sz="2400" b="1">
                <a:solidFill>
                  <a:srgbClr val="161F48"/>
                </a:solidFill>
                <a:latin typeface="Roboto Black" panose="02000000000000000000" pitchFamily="2" charset="0"/>
                <a:ea typeface="Roboto Black" panose="02000000000000000000" pitchFamily="2" charset="0"/>
              </a:rPr>
              <a:t>TRANSITIONING BETWEEN UNEMPLOYMENT AND TEMPORARY DISABILITY/FAMILY LEAVE </a:t>
            </a:r>
          </a:p>
        </p:txBody>
      </p:sp>
      <p:sp>
        <p:nvSpPr>
          <p:cNvPr id="5" name="TextBox 4">
            <a:extLst>
              <a:ext uri="{FF2B5EF4-FFF2-40B4-BE49-F238E27FC236}">
                <a16:creationId xmlns:a16="http://schemas.microsoft.com/office/drawing/2014/main" id="{D19194B9-E377-450E-B143-265BAFB79EBB}"/>
              </a:ext>
            </a:extLst>
          </p:cNvPr>
          <p:cNvSpPr txBox="1"/>
          <p:nvPr/>
        </p:nvSpPr>
        <p:spPr>
          <a:xfrm>
            <a:off x="333103" y="2380121"/>
            <a:ext cx="8250458" cy="4265022"/>
          </a:xfrm>
          <a:prstGeom prst="rect">
            <a:avLst/>
          </a:prstGeom>
          <a:noFill/>
        </p:spPr>
        <p:txBody>
          <a:bodyPr wrap="square" lIns="0" tIns="0" rIns="0" bIns="0" rtlCol="0" anchor="t">
            <a:noAutofit/>
          </a:bodyPr>
          <a:lstStyle/>
          <a:p>
            <a:pPr marL="342900" indent="-342900">
              <a:lnSpc>
                <a:spcPct val="107000"/>
              </a:lnSpc>
              <a:spcAft>
                <a:spcPts val="1200"/>
              </a:spcAft>
              <a:buClr>
                <a:srgbClr val="F36E4E"/>
              </a:buClr>
              <a:buFont typeface="Symbol" panose="05050102010706020507" pitchFamily="18" charset="2"/>
              <a:buChar char=""/>
            </a:pPr>
            <a:r>
              <a:rPr lang="en-US" sz="2400" dirty="0">
                <a:solidFill>
                  <a:srgbClr val="161F48"/>
                </a:solidFill>
                <a:latin typeface="Roboto Medium"/>
                <a:ea typeface="Roboto Medium"/>
                <a:cs typeface="Arial"/>
              </a:rPr>
              <a:t>Unemployed? You can transition from unemployment benefits to paid family and medical leave benefits. Learn more: </a:t>
            </a:r>
            <a:r>
              <a:rPr lang="en-US" sz="2400" dirty="0">
                <a:solidFill>
                  <a:srgbClr val="2D98AF"/>
                </a:solidFill>
                <a:latin typeface="Roboto Medium"/>
                <a:ea typeface="Roboto Medium"/>
                <a:cs typeface="Arial"/>
              </a:rPr>
              <a:t>myleavebenefits.nj.gov/unemployed</a:t>
            </a:r>
            <a:r>
              <a:rPr lang="en-US" sz="2400" dirty="0">
                <a:solidFill>
                  <a:srgbClr val="161F48"/>
                </a:solidFill>
                <a:latin typeface="Roboto Medium"/>
                <a:ea typeface="Roboto Medium"/>
                <a:cs typeface="Arial"/>
              </a:rPr>
              <a:t>.</a:t>
            </a:r>
          </a:p>
          <a:p>
            <a:pPr marL="342900" marR="0" lvl="0" indent="-342900">
              <a:lnSpc>
                <a:spcPct val="107000"/>
              </a:lnSpc>
              <a:spcBef>
                <a:spcPts val="0"/>
              </a:spcBef>
              <a:spcAft>
                <a:spcPts val="1200"/>
              </a:spcAft>
              <a:buClr>
                <a:srgbClr val="F36E4E"/>
              </a:buClr>
              <a:buFont typeface="Symbol" panose="05050102010706020507" pitchFamily="18" charset="2"/>
              <a:buChar char=""/>
            </a:pPr>
            <a:r>
              <a:rPr lang="en-US" sz="2400" dirty="0">
                <a:solidFill>
                  <a:srgbClr val="161F48"/>
                </a:solidFill>
                <a:latin typeface="Roboto Medium"/>
                <a:ea typeface="Roboto Medium"/>
                <a:cs typeface="Arial"/>
              </a:rPr>
              <a:t>Laid off while receiving pregnancy/recovery or bonding benefits? You can apply for unemployment or reopen your claim. See </a:t>
            </a:r>
            <a:r>
              <a:rPr lang="en-US" sz="2400" dirty="0">
                <a:solidFill>
                  <a:srgbClr val="2D98AF"/>
                </a:solidFill>
                <a:latin typeface="Roboto Medium"/>
                <a:ea typeface="Roboto Medium"/>
                <a:cs typeface="Arial"/>
              </a:rPr>
              <a:t>myunemployment.nj.gov</a:t>
            </a:r>
            <a:r>
              <a:rPr lang="en-US" sz="2400" dirty="0">
                <a:solidFill>
                  <a:srgbClr val="161F48"/>
                </a:solidFill>
                <a:latin typeface="Roboto Medium"/>
                <a:ea typeface="Roboto Medium"/>
                <a:cs typeface="Arial"/>
              </a:rPr>
              <a:t>.</a:t>
            </a:r>
          </a:p>
        </p:txBody>
      </p:sp>
    </p:spTree>
    <p:extLst>
      <p:ext uri="{BB962C8B-B14F-4D97-AF65-F5344CB8AC3E}">
        <p14:creationId xmlns:p14="http://schemas.microsoft.com/office/powerpoint/2010/main" val="163249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988584"/>
            <a:ext cx="8628017" cy="1467836"/>
          </a:xfrm>
          <a:prstGeom prst="rect">
            <a:avLst/>
          </a:prstGeom>
          <a:noFill/>
        </p:spPr>
        <p:txBody>
          <a:bodyPr wrap="square" lIns="0" tIns="0" rIns="0" bIns="0" rtlCol="0" anchor="t">
            <a:noAutofit/>
          </a:bodyPr>
          <a:lstStyle/>
          <a:p>
            <a:pPr>
              <a:lnSpc>
                <a:spcPct val="85000"/>
              </a:lnSpc>
            </a:pPr>
            <a:r>
              <a:rPr lang="en-US" sz="4000" b="1" dirty="0">
                <a:solidFill>
                  <a:srgbClr val="2D98AF"/>
                </a:solidFill>
                <a:latin typeface="Roboto Black"/>
                <a:ea typeface="Roboto Black"/>
              </a:rPr>
              <a:t>LEGAL DISCLAIMER</a:t>
            </a:r>
            <a:endParaRPr lang="en-US" sz="4000" b="1" dirty="0">
              <a:solidFill>
                <a:srgbClr val="2D98AF"/>
              </a:solidFill>
              <a:latin typeface="Roboto Black" panose="02000000000000000000" pitchFamily="2" charset="0"/>
              <a:ea typeface="Roboto Black" panose="02000000000000000000" pitchFamily="2" charset="0"/>
            </a:endParaRPr>
          </a:p>
        </p:txBody>
      </p:sp>
      <p:sp>
        <p:nvSpPr>
          <p:cNvPr id="6" name="TextBox 5">
            <a:extLst>
              <a:ext uri="{FF2B5EF4-FFF2-40B4-BE49-F238E27FC236}">
                <a16:creationId xmlns:a16="http://schemas.microsoft.com/office/drawing/2014/main" id="{AE472EE8-0D12-7D4D-8FE5-32A25056245B}"/>
              </a:ext>
            </a:extLst>
          </p:cNvPr>
          <p:cNvSpPr txBox="1"/>
          <p:nvPr/>
        </p:nvSpPr>
        <p:spPr>
          <a:xfrm>
            <a:off x="504076" y="2084150"/>
            <a:ext cx="8139424" cy="4265022"/>
          </a:xfrm>
          <a:prstGeom prst="rect">
            <a:avLst/>
          </a:prstGeom>
          <a:noFill/>
        </p:spPr>
        <p:txBody>
          <a:bodyPr wrap="square" lIns="0" tIns="0" rIns="0" bIns="0" rtlCol="0" anchor="t">
            <a:noAutofit/>
          </a:bodyPr>
          <a:lstStyle/>
          <a:p>
            <a:pPr>
              <a:spcAft>
                <a:spcPts val="600"/>
              </a:spcAft>
            </a:pPr>
            <a:endParaRPr lang="en-US" sz="2000" dirty="0">
              <a:solidFill>
                <a:srgbClr val="161F48"/>
              </a:solidFill>
              <a:latin typeface="Roboto Medium" panose="02000000000000000000" pitchFamily="2" charset="0"/>
              <a:ea typeface="Roboto Medium" panose="02000000000000000000" pitchFamily="2" charset="0"/>
            </a:endParaRPr>
          </a:p>
          <a:p>
            <a:pPr marL="342900" indent="-342900">
              <a:spcAft>
                <a:spcPts val="600"/>
              </a:spcAft>
              <a:buFont typeface="Arial" panose="020B0604020202020204" pitchFamily="34" charset="0"/>
              <a:buChar char="•"/>
            </a:pPr>
            <a:r>
              <a:rPr lang="en-US" dirty="0">
                <a:solidFill>
                  <a:srgbClr val="161F48"/>
                </a:solidFill>
                <a:latin typeface="Roboto Medium"/>
                <a:ea typeface="Roboto Medium"/>
              </a:rPr>
              <a:t>This presentation provides general information, not legal opinion. </a:t>
            </a:r>
            <a:endParaRPr lang="en-US" dirty="0">
              <a:solidFill>
                <a:srgbClr val="161F48"/>
              </a:solidFill>
              <a:latin typeface="Roboto Medium" panose="02000000000000000000" pitchFamily="2" charset="0"/>
              <a:ea typeface="Roboto Medium" panose="02000000000000000000" pitchFamily="2" charset="0"/>
            </a:endParaRPr>
          </a:p>
          <a:p>
            <a:pPr marL="342900" indent="-342900">
              <a:spcAft>
                <a:spcPts val="600"/>
              </a:spcAft>
              <a:buFont typeface="Arial" panose="020B0604020202020204" pitchFamily="34" charset="0"/>
              <a:buChar char="•"/>
            </a:pPr>
            <a:r>
              <a:rPr lang="en-US" dirty="0">
                <a:solidFill>
                  <a:srgbClr val="161F48"/>
                </a:solidFill>
                <a:latin typeface="Roboto Medium"/>
                <a:ea typeface="+mn-lt"/>
                <a:cs typeface="+mn-lt"/>
              </a:rPr>
              <a:t>The NJ Register and the NJ Administrative Code remain the official sources for regulatory information published by the NJDOL. </a:t>
            </a:r>
            <a:endParaRPr lang="en-US" dirty="0">
              <a:solidFill>
                <a:srgbClr val="161F48"/>
              </a:solidFill>
              <a:latin typeface="Roboto Medium"/>
              <a:ea typeface="Roboto Medium"/>
              <a:cs typeface="Calibri Light"/>
            </a:endParaRPr>
          </a:p>
          <a:p>
            <a:pPr marL="342900" indent="-342900">
              <a:spcAft>
                <a:spcPts val="600"/>
              </a:spcAft>
              <a:buFont typeface="Arial" panose="020B0604020202020204" pitchFamily="34" charset="0"/>
              <a:buChar char="•"/>
            </a:pPr>
            <a:endParaRPr lang="en-US" dirty="0">
              <a:solidFill>
                <a:srgbClr val="161F48"/>
              </a:solidFill>
              <a:latin typeface="Roboto Medium"/>
              <a:ea typeface="Roboto Medium"/>
            </a:endParaRPr>
          </a:p>
        </p:txBody>
      </p:sp>
    </p:spTree>
    <p:extLst>
      <p:ext uri="{BB962C8B-B14F-4D97-AF65-F5344CB8AC3E}">
        <p14:creationId xmlns:p14="http://schemas.microsoft.com/office/powerpoint/2010/main" val="18229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11648" y="336263"/>
            <a:ext cx="8493368" cy="1029021"/>
          </a:xfrm>
          <a:prstGeom prst="rect">
            <a:avLst/>
          </a:prstGeom>
          <a:noFill/>
        </p:spPr>
        <p:txBody>
          <a:bodyPr wrap="square" lIns="0" tIns="0" rIns="0" bIns="0" rtlCol="0">
            <a:noAutofit/>
          </a:bodyPr>
          <a:lstStyle/>
          <a:p>
            <a:r>
              <a:rPr lang="en-US" sz="2400" b="1" dirty="0">
                <a:solidFill>
                  <a:srgbClr val="161F48"/>
                </a:solidFill>
                <a:latin typeface="Roboto Black" panose="02000000000000000000" pitchFamily="2" charset="0"/>
                <a:ea typeface="Roboto Black" panose="02000000000000000000" pitchFamily="2" charset="0"/>
              </a:rPr>
              <a:t>Injured at Work? </a:t>
            </a:r>
          </a:p>
          <a:p>
            <a:r>
              <a:rPr lang="en-US" sz="2400" b="1" dirty="0">
                <a:solidFill>
                  <a:srgbClr val="161F48"/>
                </a:solidFill>
                <a:latin typeface="Roboto Black" panose="02000000000000000000" pitchFamily="2" charset="0"/>
                <a:ea typeface="Roboto Black" panose="02000000000000000000" pitchFamily="2" charset="0"/>
              </a:rPr>
              <a:t>Temporary Disability vs. Workers’ Compensation Benefits</a:t>
            </a:r>
          </a:p>
        </p:txBody>
      </p:sp>
      <p:sp>
        <p:nvSpPr>
          <p:cNvPr id="5" name="TextBox 4">
            <a:extLst>
              <a:ext uri="{FF2B5EF4-FFF2-40B4-BE49-F238E27FC236}">
                <a16:creationId xmlns:a16="http://schemas.microsoft.com/office/drawing/2014/main" id="{D19194B9-E377-450E-B143-265BAFB79EBB}"/>
              </a:ext>
            </a:extLst>
          </p:cNvPr>
          <p:cNvSpPr txBox="1"/>
          <p:nvPr/>
        </p:nvSpPr>
        <p:spPr>
          <a:xfrm>
            <a:off x="333103" y="2256715"/>
            <a:ext cx="8250458" cy="4265022"/>
          </a:xfrm>
          <a:prstGeom prst="rect">
            <a:avLst/>
          </a:prstGeom>
          <a:noFill/>
        </p:spPr>
        <p:txBody>
          <a:bodyPr wrap="square" lIns="0" tIns="0" rIns="0" bIns="0" rtlCol="0" anchor="t">
            <a:noAutofit/>
          </a:bodyPr>
          <a:lstStyle/>
          <a:p>
            <a:pPr algn="l"/>
            <a:r>
              <a:rPr lang="en-US" sz="1600" dirty="0">
                <a:solidFill>
                  <a:srgbClr val="161F48"/>
                </a:solidFill>
                <a:latin typeface="Roboto Medium"/>
                <a:ea typeface="Roboto Medium"/>
                <a:cs typeface="Arial"/>
              </a:rPr>
              <a:t>Temporary Disability benefits cover non work-related illness or injuries. Workers’ Compensation benefits cover work-related illness or injury. Your employer’s Workers’ Compensation Insurance carrier determines if you are eligible to receive Workers’ Compensation benefits. Notify them immediately if you are injured on the job.</a:t>
            </a:r>
          </a:p>
          <a:p>
            <a:pPr algn="l"/>
            <a:endParaRPr lang="en-US" sz="1600" dirty="0">
              <a:solidFill>
                <a:srgbClr val="161F48"/>
              </a:solidFill>
              <a:latin typeface="Roboto Medium"/>
              <a:ea typeface="Roboto Medium"/>
              <a:cs typeface="Arial"/>
            </a:endParaRPr>
          </a:p>
          <a:p>
            <a:pPr algn="l"/>
            <a:r>
              <a:rPr lang="en-US" sz="1600" dirty="0">
                <a:solidFill>
                  <a:srgbClr val="161F48"/>
                </a:solidFill>
                <a:latin typeface="Roboto Medium"/>
                <a:ea typeface="Roboto Medium"/>
                <a:cs typeface="Arial"/>
              </a:rPr>
              <a:t>If they determine you are ineligible, you can file a claim to contest the decision with NJ Division on Workers’ Compensation. Learn more at </a:t>
            </a:r>
            <a:r>
              <a:rPr lang="en-US" sz="1600" dirty="0">
                <a:solidFill>
                  <a:srgbClr val="2D98AF"/>
                </a:solidFill>
                <a:latin typeface="Roboto Medium"/>
                <a:ea typeface="Roboto Medium"/>
                <a:cs typeface="Arial"/>
              </a:rPr>
              <a:t>nj.gov/labor/</a:t>
            </a:r>
            <a:r>
              <a:rPr lang="en-US" sz="1600" dirty="0" err="1">
                <a:solidFill>
                  <a:srgbClr val="2D98AF"/>
                </a:solidFill>
                <a:latin typeface="Roboto Medium"/>
                <a:ea typeface="Roboto Medium"/>
                <a:cs typeface="Arial"/>
              </a:rPr>
              <a:t>wc</a:t>
            </a:r>
            <a:r>
              <a:rPr lang="en-US" sz="1600" dirty="0">
                <a:solidFill>
                  <a:srgbClr val="161F48"/>
                </a:solidFill>
                <a:latin typeface="Roboto Medium"/>
                <a:ea typeface="Roboto Medium"/>
                <a:cs typeface="Arial"/>
              </a:rPr>
              <a:t>. </a:t>
            </a:r>
          </a:p>
          <a:p>
            <a:pPr algn="l"/>
            <a:r>
              <a:rPr lang="en-US" sz="1600" dirty="0">
                <a:solidFill>
                  <a:srgbClr val="161F48"/>
                </a:solidFill>
                <a:latin typeface="Roboto Medium"/>
                <a:ea typeface="Roboto Medium"/>
                <a:cs typeface="Arial"/>
              </a:rPr>
              <a:t> </a:t>
            </a:r>
          </a:p>
          <a:p>
            <a:pPr algn="l"/>
            <a:r>
              <a:rPr lang="en-US" sz="1600" dirty="0">
                <a:solidFill>
                  <a:srgbClr val="161F48"/>
                </a:solidFill>
                <a:latin typeface="Roboto Medium"/>
                <a:ea typeface="Roboto Medium"/>
                <a:cs typeface="Arial"/>
              </a:rPr>
              <a:t>While your appeal is pending, you may qualify for Temporary Disability Insurance benefits.  </a:t>
            </a:r>
          </a:p>
          <a:p>
            <a:pPr algn="l"/>
            <a:r>
              <a:rPr lang="en-US" sz="1600" b="0" i="0" dirty="0">
                <a:solidFill>
                  <a:srgbClr val="0070C0"/>
                </a:solidFill>
                <a:effectLst/>
                <a:latin typeface="Segoe UI" panose="020B0502040204020203" pitchFamily="34" charset="0"/>
              </a:rPr>
              <a:t> </a:t>
            </a:r>
            <a:r>
              <a:rPr lang="en-US" sz="1600" dirty="0">
                <a:solidFill>
                  <a:srgbClr val="161F48"/>
                </a:solidFill>
                <a:latin typeface="Roboto Medium"/>
                <a:ea typeface="Roboto Medium"/>
                <a:cs typeface="Arial"/>
              </a:rPr>
              <a:t> </a:t>
            </a:r>
          </a:p>
          <a:p>
            <a:pPr algn="l"/>
            <a:r>
              <a:rPr lang="en-US" sz="1600" dirty="0">
                <a:solidFill>
                  <a:srgbClr val="161F48"/>
                </a:solidFill>
                <a:latin typeface="Roboto Medium"/>
                <a:ea typeface="Roboto Medium"/>
                <a:cs typeface="Arial"/>
              </a:rPr>
              <a:t>If you're awarded workers compensation benefits, any Temporary Disability benefits you received must be returned to the State of NJ. The funds are typically returned by the worker’s compensation insurance carrier on your behalf. </a:t>
            </a:r>
          </a:p>
        </p:txBody>
      </p:sp>
    </p:spTree>
    <p:extLst>
      <p:ext uri="{BB962C8B-B14F-4D97-AF65-F5344CB8AC3E}">
        <p14:creationId xmlns:p14="http://schemas.microsoft.com/office/powerpoint/2010/main" val="195182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7756"/>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501608"/>
            <a:ext cx="8668148" cy="1029021"/>
          </a:xfrm>
          <a:prstGeom prst="rect">
            <a:avLst/>
          </a:prstGeom>
          <a:noFill/>
        </p:spPr>
        <p:txBody>
          <a:bodyPr wrap="square" lIns="0" tIns="0" rIns="0" bIns="0" rtlCol="0">
            <a:noAutofit/>
          </a:bodyPr>
          <a:lstStyle/>
          <a:p>
            <a:r>
              <a:rPr lang="en-US" sz="3000" b="1" dirty="0">
                <a:solidFill>
                  <a:srgbClr val="161F48"/>
                </a:solidFill>
                <a:latin typeface="Roboto Black" panose="02000000000000000000" pitchFamily="2" charset="0"/>
                <a:ea typeface="Roboto Black" panose="02000000000000000000" pitchFamily="2" charset="0"/>
              </a:rPr>
              <a:t>FAMILY LEAVE FOR PART-TIME EMPLOYEES</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298041"/>
            <a:ext cx="8250458" cy="1736662"/>
          </a:xfrm>
          <a:prstGeom prst="rect">
            <a:avLst/>
          </a:prstGeom>
          <a:noFill/>
        </p:spPr>
        <p:txBody>
          <a:bodyPr wrap="square" lIns="0" tIns="0" rIns="0" bIns="0" rtlCol="0" anchor="t">
            <a:noAutofit/>
          </a:bodyPr>
          <a:lstStyle/>
          <a:p>
            <a:pPr marL="285750" indent="-285750">
              <a:spcAft>
                <a:spcPts val="800"/>
              </a:spcAft>
              <a:buFont typeface="Arial"/>
              <a:buChar char="•"/>
            </a:pPr>
            <a:r>
              <a:rPr lang="en-US" sz="2100">
                <a:solidFill>
                  <a:srgbClr val="161F48"/>
                </a:solidFill>
                <a:latin typeface="Roboto Medium" panose="02000000000000000000" pitchFamily="2" charset="0"/>
                <a:ea typeface="Roboto Medium" panose="02000000000000000000" pitchFamily="2" charset="0"/>
                <a:cs typeface="+mn-lt"/>
              </a:rPr>
              <a:t>Employees with multiple jobs may receive Family Leave benefits if they only take leave from one employer, provided that they do not exceed their usual work schedule in their other job. </a:t>
            </a:r>
          </a:p>
          <a:p>
            <a:pPr marL="285750" indent="-285750">
              <a:spcAft>
                <a:spcPts val="800"/>
              </a:spcAft>
              <a:buFont typeface="Arial"/>
              <a:buChar char="•"/>
            </a:pPr>
            <a:r>
              <a:rPr lang="en-US" sz="2100">
                <a:solidFill>
                  <a:srgbClr val="161F48"/>
                </a:solidFill>
                <a:latin typeface="Roboto Medium" panose="02000000000000000000" pitchFamily="2" charset="0"/>
                <a:ea typeface="Roboto Medium" panose="02000000000000000000" pitchFamily="2" charset="0"/>
                <a:cs typeface="+mn-lt"/>
              </a:rPr>
              <a:t>Employees with multiple jobs may receive Family Leave benefits if they take leave from more than one employer.</a:t>
            </a:r>
          </a:p>
          <a:p>
            <a:pPr marL="285750" indent="-285750">
              <a:spcAft>
                <a:spcPts val="800"/>
              </a:spcAft>
              <a:buFont typeface="Arial"/>
              <a:buChar char="•"/>
            </a:pPr>
            <a:r>
              <a:rPr lang="en-US" sz="2100">
                <a:solidFill>
                  <a:srgbClr val="161F48"/>
                </a:solidFill>
                <a:latin typeface="Roboto Medium" panose="02000000000000000000" pitchFamily="2" charset="0"/>
                <a:ea typeface="Roboto Medium" panose="02000000000000000000" pitchFamily="2" charset="0"/>
                <a:cs typeface="+mn-lt"/>
              </a:rPr>
              <a:t>Benefit rate will be based on the wages from the employment from which they are taking leave.</a:t>
            </a:r>
          </a:p>
          <a:p>
            <a:pPr marL="285750" indent="-285750">
              <a:buFont typeface="Arial"/>
              <a:buChar char="•"/>
            </a:pPr>
            <a:endParaRPr lang="en-US" sz="2000" b="1">
              <a:solidFill>
                <a:srgbClr val="161F48"/>
              </a:solidFill>
              <a:ea typeface="+mn-lt"/>
              <a:cs typeface="+mn-lt"/>
            </a:endParaRPr>
          </a:p>
          <a:p>
            <a:pPr marL="342900" indent="-342900">
              <a:buClr>
                <a:srgbClr val="F36E4E"/>
              </a:buClr>
              <a:buFont typeface="Arial,Sans-Serif"/>
              <a:buChar char="•"/>
            </a:pPr>
            <a:endParaRPr lang="en-US">
              <a:solidFill>
                <a:srgbClr val="161F48"/>
              </a:solidFill>
              <a:ea typeface="+mn-lt"/>
              <a:cs typeface="+mn-lt"/>
            </a:endParaRPr>
          </a:p>
          <a:p>
            <a:pPr marL="342900" indent="-342900">
              <a:buClr>
                <a:srgbClr val="F36E4E"/>
              </a:buClr>
              <a:buFont typeface="Arial,Sans-Serif"/>
              <a:buChar char="•"/>
            </a:pPr>
            <a:endParaRPr lang="en-US">
              <a:solidFill>
                <a:srgbClr val="161F48"/>
              </a:solidFill>
              <a:latin typeface="Calibri Light"/>
              <a:ea typeface="Roboto Medium" panose="02000000000000000000" pitchFamily="2" charset="0"/>
              <a:cs typeface="Calibri Light"/>
            </a:endParaRPr>
          </a:p>
          <a:p>
            <a:pPr fontAlgn="base">
              <a:buClr>
                <a:srgbClr val="F36E4E"/>
              </a:buClr>
            </a:pPr>
            <a:endParaRPr lang="en-US">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a:solidFill>
                <a:srgbClr val="161F48"/>
              </a:solidFill>
              <a:latin typeface="Roboto Medium" panose="02000000000000000000" pitchFamily="2" charset="0"/>
              <a:ea typeface="Roboto Medium" panose="02000000000000000000" pitchFamily="2" charset="0"/>
            </a:endParaRPr>
          </a:p>
          <a:p>
            <a:pPr fontAlgn="base">
              <a:buClr>
                <a:srgbClr val="F36E4E"/>
              </a:buClr>
            </a:pPr>
            <a:endParaRPr lang="en-US">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77942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896572"/>
            <a:ext cx="8628017" cy="1467836"/>
          </a:xfrm>
          <a:prstGeom prst="rect">
            <a:avLst/>
          </a:prstGeom>
          <a:noFill/>
        </p:spPr>
        <p:txBody>
          <a:bodyPr wrap="square" lIns="0" tIns="0" rIns="0" bIns="0" rtlCol="0">
            <a:noAutofit/>
          </a:bodyPr>
          <a:lstStyle/>
          <a:p>
            <a:pPr>
              <a:lnSpc>
                <a:spcPct val="85000"/>
              </a:lnSpc>
            </a:pPr>
            <a:r>
              <a:rPr lang="en-US" sz="3200" b="1">
                <a:solidFill>
                  <a:srgbClr val="2D98AF"/>
                </a:solidFill>
                <a:latin typeface="Roboto Black" panose="02000000000000000000" pitchFamily="2" charset="0"/>
                <a:ea typeface="Roboto Black" panose="02000000000000000000" pitchFamily="2" charset="0"/>
              </a:rPr>
              <a:t>PAID TIME OFF PRIOR TO RECEIVING BENEFITS</a:t>
            </a:r>
            <a:endParaRPr lang="en-US" sz="3600" b="1">
              <a:solidFill>
                <a:srgbClr val="2D98AF"/>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1E809E5F-4307-D182-44C5-AC17D84ECF7D}"/>
              </a:ext>
            </a:extLst>
          </p:cNvPr>
          <p:cNvSpPr txBox="1"/>
          <p:nvPr/>
        </p:nvSpPr>
        <p:spPr>
          <a:xfrm>
            <a:off x="520858" y="2172620"/>
            <a:ext cx="8138160" cy="549958"/>
          </a:xfrm>
          <a:prstGeom prst="rect">
            <a:avLst/>
          </a:prstGeom>
          <a:noFill/>
        </p:spPr>
        <p:txBody>
          <a:bodyPr wrap="square" lIns="0" tIns="0" rIns="0" bIns="0" rtlCol="0">
            <a:noAutofit/>
          </a:bodyPr>
          <a:lstStyle/>
          <a:p>
            <a:pPr>
              <a:lnSpc>
                <a:spcPct val="95000"/>
              </a:lnSpc>
              <a:spcAft>
                <a:spcPts val="1200"/>
              </a:spcAft>
            </a:pPr>
            <a:r>
              <a:rPr lang="en-US" sz="2200" i="1" dirty="0">
                <a:solidFill>
                  <a:srgbClr val="161F48"/>
                </a:solidFill>
                <a:latin typeface="Roboto Medium" panose="02000000000000000000" pitchFamily="2" charset="0"/>
                <a:ea typeface="Roboto Medium" panose="02000000000000000000" pitchFamily="2" charset="0"/>
              </a:rPr>
              <a:t>Prior to Temporary Disability Insurance</a:t>
            </a:r>
          </a:p>
          <a:p>
            <a:pPr marL="342900" indent="-342900">
              <a:lnSpc>
                <a:spcPct val="95000"/>
              </a:lnSpc>
              <a:spcAft>
                <a:spcPts val="1200"/>
              </a:spcAft>
              <a:buFont typeface="Arial" panose="020B0604020202020204" pitchFamily="34" charset="0"/>
              <a:buChar char="•"/>
            </a:pPr>
            <a:r>
              <a:rPr lang="en-US" sz="2200" dirty="0">
                <a:solidFill>
                  <a:srgbClr val="161F48"/>
                </a:solidFill>
                <a:latin typeface="Roboto Medium" panose="02000000000000000000" pitchFamily="2" charset="0"/>
                <a:ea typeface="Roboto Medium" panose="02000000000000000000" pitchFamily="2" charset="0"/>
              </a:rPr>
              <a:t>Employers </a:t>
            </a:r>
            <a:r>
              <a:rPr lang="en-US" sz="2200" b="1" dirty="0">
                <a:solidFill>
                  <a:srgbClr val="161F48"/>
                </a:solidFill>
                <a:latin typeface="Roboto Medium" panose="02000000000000000000" pitchFamily="2" charset="0"/>
                <a:ea typeface="Roboto Medium" panose="02000000000000000000" pitchFamily="2" charset="0"/>
              </a:rPr>
              <a:t>can</a:t>
            </a:r>
            <a:r>
              <a:rPr lang="en-US" sz="2200" dirty="0">
                <a:solidFill>
                  <a:srgbClr val="161F48"/>
                </a:solidFill>
                <a:latin typeface="Roboto Medium" panose="02000000000000000000" pitchFamily="2" charset="0"/>
                <a:ea typeface="Roboto Medium" panose="02000000000000000000" pitchFamily="2" charset="0"/>
              </a:rPr>
              <a:t> require employees to utilize paid time off before receiving TDI. However, employers </a:t>
            </a:r>
            <a:r>
              <a:rPr lang="en-US" sz="2200" b="1" dirty="0">
                <a:solidFill>
                  <a:srgbClr val="161F48"/>
                </a:solidFill>
                <a:latin typeface="Roboto Medium" panose="02000000000000000000" pitchFamily="2" charset="0"/>
                <a:ea typeface="Roboto Medium" panose="02000000000000000000" pitchFamily="2" charset="0"/>
              </a:rPr>
              <a:t>cannot</a:t>
            </a:r>
            <a:r>
              <a:rPr lang="en-US" sz="2200" dirty="0">
                <a:solidFill>
                  <a:srgbClr val="161F48"/>
                </a:solidFill>
                <a:latin typeface="Roboto Medium" panose="02000000000000000000" pitchFamily="2" charset="0"/>
                <a:ea typeface="Roboto Medium" panose="02000000000000000000" pitchFamily="2" charset="0"/>
              </a:rPr>
              <a:t> require employees to utilize their NJ Earned Sick Leave. </a:t>
            </a:r>
          </a:p>
          <a:p>
            <a:pPr>
              <a:lnSpc>
                <a:spcPct val="95000"/>
              </a:lnSpc>
              <a:spcAft>
                <a:spcPts val="1200"/>
              </a:spcAft>
            </a:pPr>
            <a:r>
              <a:rPr lang="en-US" sz="2200" i="1" dirty="0">
                <a:solidFill>
                  <a:srgbClr val="161F48"/>
                </a:solidFill>
                <a:latin typeface="Roboto Medium" panose="02000000000000000000" pitchFamily="2" charset="0"/>
                <a:ea typeface="Roboto Medium" panose="02000000000000000000" pitchFamily="2" charset="0"/>
              </a:rPr>
              <a:t>Prior to Family Leave Insurance </a:t>
            </a:r>
          </a:p>
          <a:p>
            <a:pPr marL="342900" indent="-342900">
              <a:lnSpc>
                <a:spcPct val="95000"/>
              </a:lnSpc>
              <a:spcAft>
                <a:spcPts val="1200"/>
              </a:spcAft>
              <a:buFont typeface="Arial" panose="020B0604020202020204" pitchFamily="34" charset="0"/>
              <a:buChar char="•"/>
            </a:pPr>
            <a:r>
              <a:rPr lang="en-US" sz="2200" dirty="0">
                <a:solidFill>
                  <a:srgbClr val="161F48"/>
                </a:solidFill>
                <a:latin typeface="Roboto Medium" panose="02000000000000000000" pitchFamily="2" charset="0"/>
                <a:ea typeface="Roboto Medium" panose="02000000000000000000" pitchFamily="2" charset="0"/>
              </a:rPr>
              <a:t>Employees </a:t>
            </a:r>
            <a:r>
              <a:rPr lang="en-US" sz="2200" b="1" dirty="0">
                <a:solidFill>
                  <a:srgbClr val="161F48"/>
                </a:solidFill>
                <a:latin typeface="Roboto Medium" panose="02000000000000000000" pitchFamily="2" charset="0"/>
                <a:ea typeface="Roboto Medium" panose="02000000000000000000" pitchFamily="2" charset="0"/>
              </a:rPr>
              <a:t>cannot</a:t>
            </a:r>
            <a:r>
              <a:rPr lang="en-US" sz="2200" dirty="0">
                <a:solidFill>
                  <a:srgbClr val="161F48"/>
                </a:solidFill>
                <a:latin typeface="Roboto Medium" panose="02000000000000000000" pitchFamily="2" charset="0"/>
                <a:ea typeface="Roboto Medium" panose="02000000000000000000" pitchFamily="2" charset="0"/>
              </a:rPr>
              <a:t> require employees to utilize accrued paid time off before receiving FLI. However, employees may choose to, and it would not reduce the maximum duration of benefits to which the employee is entitled.    </a:t>
            </a:r>
          </a:p>
        </p:txBody>
      </p:sp>
    </p:spTree>
    <p:extLst>
      <p:ext uri="{BB962C8B-B14F-4D97-AF65-F5344CB8AC3E}">
        <p14:creationId xmlns:p14="http://schemas.microsoft.com/office/powerpoint/2010/main" val="64629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524824"/>
            <a:ext cx="8628017" cy="679270"/>
          </a:xfrm>
          <a:prstGeom prst="rect">
            <a:avLst/>
          </a:prstGeom>
          <a:noFill/>
        </p:spPr>
        <p:txBody>
          <a:bodyPr wrap="square" lIns="0" tIns="0" rIns="0" bIns="0" rtlCol="0">
            <a:noAutofit/>
          </a:bodyPr>
          <a:lstStyle/>
          <a:p>
            <a:r>
              <a:rPr lang="en-US" sz="3000" b="1" dirty="0">
                <a:solidFill>
                  <a:schemeClr val="bg1"/>
                </a:solidFill>
                <a:latin typeface="Roboto Black" panose="02000000000000000000" pitchFamily="2" charset="0"/>
                <a:ea typeface="Roboto Black" panose="02000000000000000000" pitchFamily="2" charset="0"/>
              </a:rPr>
              <a:t>NOTIFYING YOUR EMPLOYER</a:t>
            </a:r>
          </a:p>
        </p:txBody>
      </p:sp>
      <p:sp>
        <p:nvSpPr>
          <p:cNvPr id="7" name="TextBox 6">
            <a:extLst>
              <a:ext uri="{FF2B5EF4-FFF2-40B4-BE49-F238E27FC236}">
                <a16:creationId xmlns:a16="http://schemas.microsoft.com/office/drawing/2014/main" id="{E55A699C-EB47-DFBC-3CD2-CE11D7857B7D}"/>
              </a:ext>
            </a:extLst>
          </p:cNvPr>
          <p:cNvSpPr txBox="1"/>
          <p:nvPr/>
        </p:nvSpPr>
        <p:spPr>
          <a:xfrm>
            <a:off x="355405" y="1287909"/>
            <a:ext cx="8250458" cy="1736662"/>
          </a:xfrm>
          <a:prstGeom prst="rect">
            <a:avLst/>
          </a:prstGeom>
          <a:noFill/>
        </p:spPr>
        <p:txBody>
          <a:bodyPr wrap="square" lIns="0" tIns="0" rIns="0" bIns="0" rtlCol="0" anchor="t">
            <a:noAutofit/>
          </a:bodyPr>
          <a:lstStyle/>
          <a:p>
            <a:pPr marL="342900" indent="-342900">
              <a:buClr>
                <a:srgbClr val="F36E4E"/>
              </a:buClr>
              <a:buFont typeface="Arial,Sans-Serif"/>
              <a:buChar char="•"/>
            </a:pPr>
            <a:endParaRPr lang="en-US" sz="1600" dirty="0">
              <a:solidFill>
                <a:srgbClr val="161F48"/>
              </a:solidFill>
              <a:ea typeface="+mn-lt"/>
              <a:cs typeface="+mn-lt"/>
            </a:endParaRPr>
          </a:p>
          <a:p>
            <a:pPr marL="342900" indent="-342900">
              <a:buClr>
                <a:srgbClr val="F36E4E"/>
              </a:buClr>
              <a:buFont typeface="Arial,Sans-Serif"/>
              <a:buChar char="•"/>
            </a:pPr>
            <a:r>
              <a:rPr lang="en-US" sz="1500" b="1" dirty="0">
                <a:solidFill>
                  <a:srgbClr val="006782"/>
                </a:solidFill>
                <a:latin typeface="Roboto Medium"/>
                <a:ea typeface="Roboto"/>
              </a:rPr>
              <a:t>Temporary Disability Insurance</a:t>
            </a:r>
            <a:endParaRPr lang="en-US" sz="1500" dirty="0">
              <a:latin typeface="Roboto Medium"/>
              <a:ea typeface="Roboto Medium"/>
            </a:endParaRPr>
          </a:p>
          <a:p>
            <a:pPr marL="800100" lvl="1" indent="-342900">
              <a:buClr>
                <a:srgbClr val="F36E4E"/>
              </a:buClr>
              <a:buFont typeface="Arial,Sans-Serif"/>
              <a:buChar char="•"/>
            </a:pPr>
            <a:r>
              <a:rPr lang="en-US" sz="1500" dirty="0">
                <a:solidFill>
                  <a:srgbClr val="151F48"/>
                </a:solidFill>
                <a:latin typeface="Roboto Medium"/>
                <a:ea typeface="Roboto"/>
              </a:rPr>
              <a:t>the law does not specify how far in advance you must notify your employer</a:t>
            </a:r>
            <a:endParaRPr lang="en-US" sz="1500" dirty="0">
              <a:latin typeface="Roboto Medium"/>
              <a:ea typeface="Roboto Medium"/>
            </a:endParaRPr>
          </a:p>
          <a:p>
            <a:endParaRPr lang="en-US" sz="1500" dirty="0">
              <a:solidFill>
                <a:srgbClr val="151F48"/>
              </a:solidFill>
              <a:latin typeface="Roboto Medium" panose="02000000000000000000" pitchFamily="2" charset="0"/>
              <a:ea typeface="Roboto Medium" panose="02000000000000000000" pitchFamily="2" charset="0"/>
            </a:endParaRPr>
          </a:p>
          <a:p>
            <a:pPr marL="342900" indent="-342900">
              <a:buClr>
                <a:srgbClr val="F36E4E"/>
              </a:buClr>
              <a:buFont typeface="Arial,Sans-Serif"/>
              <a:buChar char="•"/>
            </a:pPr>
            <a:r>
              <a:rPr lang="en-US" sz="1500" b="1" dirty="0">
                <a:solidFill>
                  <a:srgbClr val="006782"/>
                </a:solidFill>
                <a:latin typeface="Roboto Medium"/>
                <a:ea typeface="Roboto"/>
              </a:rPr>
              <a:t>Family Leave Insurance </a:t>
            </a:r>
          </a:p>
          <a:p>
            <a:pPr marL="800100" lvl="1" indent="-342900">
              <a:buClr>
                <a:srgbClr val="F36E4E"/>
              </a:buClr>
              <a:buFont typeface="Arial,Sans-Serif"/>
              <a:buChar char="•"/>
            </a:pPr>
            <a:r>
              <a:rPr lang="en-US" sz="1500" dirty="0">
                <a:solidFill>
                  <a:srgbClr val="151F48"/>
                </a:solidFill>
                <a:latin typeface="Roboto Medium"/>
                <a:ea typeface="Roboto"/>
              </a:rPr>
              <a:t>Bonding with a new child: </a:t>
            </a:r>
          </a:p>
          <a:p>
            <a:pPr marL="1257300" lvl="2" indent="-342900">
              <a:buClr>
                <a:srgbClr val="F36E4E"/>
              </a:buClr>
              <a:buFont typeface="Arial,Sans-Serif"/>
              <a:buChar char="•"/>
            </a:pPr>
            <a:r>
              <a:rPr lang="en-US" sz="1500" dirty="0">
                <a:solidFill>
                  <a:srgbClr val="151F48"/>
                </a:solidFill>
                <a:latin typeface="Roboto Medium"/>
                <a:ea typeface="Roboto"/>
              </a:rPr>
              <a:t>for continuous leave, you must notify your employer 30 days in advance of the date you plan to start your leave</a:t>
            </a:r>
            <a:endParaRPr lang="en-US" sz="1500" dirty="0">
              <a:latin typeface="Roboto Medium"/>
              <a:ea typeface="Roboto Medium"/>
            </a:endParaRPr>
          </a:p>
          <a:p>
            <a:pPr marL="1257300" lvl="2" indent="-342900">
              <a:buClr>
                <a:srgbClr val="F36E4E"/>
              </a:buClr>
              <a:buFont typeface="Arial,Sans-Serif"/>
              <a:buChar char="•"/>
            </a:pPr>
            <a:r>
              <a:rPr lang="en-US" sz="1500" dirty="0">
                <a:solidFill>
                  <a:srgbClr val="151F48"/>
                </a:solidFill>
                <a:latin typeface="Roboto Medium"/>
                <a:ea typeface="Roboto"/>
              </a:rPr>
              <a:t>for intermittent leave, you must notify your employer 15 days in advance of each anticipated absence </a:t>
            </a:r>
          </a:p>
          <a:p>
            <a:pPr marL="742950" lvl="3" indent="-285750">
              <a:buClr>
                <a:srgbClr val="F36E4E"/>
              </a:buClr>
              <a:buFont typeface="Arial" panose="020B0604020202020204" pitchFamily="34" charset="0"/>
              <a:buChar char="•"/>
            </a:pPr>
            <a:r>
              <a:rPr lang="en-US" sz="1500" dirty="0">
                <a:solidFill>
                  <a:srgbClr val="151F48"/>
                </a:solidFill>
                <a:latin typeface="Roboto Medium"/>
                <a:ea typeface="Roboto"/>
              </a:rPr>
              <a:t>Caregiving for a loved one:</a:t>
            </a:r>
          </a:p>
          <a:p>
            <a:pPr marL="1200150" lvl="4" indent="-285750">
              <a:buClr>
                <a:srgbClr val="F36E4E"/>
              </a:buClr>
              <a:buFont typeface="Arial" panose="020B0604020202020204" pitchFamily="34" charset="0"/>
              <a:buChar char="•"/>
            </a:pPr>
            <a:r>
              <a:rPr lang="en-US" sz="1500" dirty="0">
                <a:solidFill>
                  <a:srgbClr val="151F48"/>
                </a:solidFill>
                <a:latin typeface="Roboto Medium"/>
                <a:ea typeface="Roboto"/>
              </a:rPr>
              <a:t>you must give your employer reasonable and practicable notice unless there are unforeseen or emergency circumstances</a:t>
            </a:r>
            <a:endParaRPr lang="en-US" sz="1500" dirty="0">
              <a:latin typeface="Roboto Medium"/>
              <a:ea typeface="Roboto Medium"/>
            </a:endParaRPr>
          </a:p>
          <a:p>
            <a:pPr lvl="1"/>
            <a:endParaRPr lang="en-US" sz="1500" dirty="0">
              <a:solidFill>
                <a:srgbClr val="151F48"/>
              </a:solidFill>
              <a:latin typeface="Roboto Medium" panose="02000000000000000000" pitchFamily="2" charset="0"/>
              <a:ea typeface="Roboto Medium" panose="02000000000000000000" pitchFamily="2" charset="0"/>
            </a:endParaRPr>
          </a:p>
          <a:p>
            <a:pPr lvl="1"/>
            <a:r>
              <a:rPr lang="en-US" sz="1500" dirty="0">
                <a:solidFill>
                  <a:srgbClr val="151F48"/>
                </a:solidFill>
                <a:latin typeface="Roboto Medium"/>
                <a:ea typeface="Roboto"/>
              </a:rPr>
              <a:t>We encourage you to </a:t>
            </a:r>
            <a:r>
              <a:rPr lang="en-US" sz="1500" b="1" i="1" dirty="0">
                <a:solidFill>
                  <a:srgbClr val="151F48"/>
                </a:solidFill>
                <a:latin typeface="Roboto Medium"/>
                <a:ea typeface="Roboto"/>
              </a:rPr>
              <a:t>keep your employer informed</a:t>
            </a:r>
            <a:r>
              <a:rPr lang="en-US" sz="1500" dirty="0">
                <a:solidFill>
                  <a:srgbClr val="151F48"/>
                </a:solidFill>
                <a:latin typeface="Roboto Medium"/>
                <a:ea typeface="Roboto"/>
              </a:rPr>
              <a:t>. Having an open discussion with your employer about your need for leave will allow them to prepare for your absence and make adjustments to work schedules if necessary. Your employer may also be able to provide insight on job protection.</a:t>
            </a:r>
            <a:endParaRPr lang="en-US" sz="1500" dirty="0">
              <a:solidFill>
                <a:srgbClr val="161F48"/>
              </a:solidFill>
              <a:latin typeface="Roboto Medium"/>
              <a:ea typeface="Roboto"/>
              <a:cs typeface="Calibri Light"/>
            </a:endParaRPr>
          </a:p>
          <a:p>
            <a:endParaRPr lang="en-US" sz="1600"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dirty="0">
              <a:solidFill>
                <a:srgbClr val="161F48"/>
              </a:solidFill>
              <a:latin typeface="Roboto Medium" panose="02000000000000000000" pitchFamily="2" charset="0"/>
              <a:ea typeface="Roboto Medium" panose="02000000000000000000" pitchFamily="2" charset="0"/>
            </a:endParaRPr>
          </a:p>
          <a:p>
            <a:pPr fontAlgn="base">
              <a:buClr>
                <a:srgbClr val="F36E4E"/>
              </a:buClr>
            </a:pPr>
            <a:endParaRPr lang="en-US"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921246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7756"/>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472112"/>
            <a:ext cx="8668148" cy="1029021"/>
          </a:xfrm>
          <a:prstGeom prst="rect">
            <a:avLst/>
          </a:prstGeom>
          <a:noFill/>
        </p:spPr>
        <p:txBody>
          <a:bodyPr wrap="square" lIns="0" tIns="0" rIns="0" bIns="0" rtlCol="0">
            <a:noAutofit/>
          </a:bodyPr>
          <a:lstStyle/>
          <a:p>
            <a:r>
              <a:rPr lang="en-US" sz="3000" b="1">
                <a:solidFill>
                  <a:srgbClr val="161F48"/>
                </a:solidFill>
                <a:latin typeface="Roboto Black" panose="02000000000000000000" pitchFamily="2" charset="0"/>
                <a:ea typeface="Roboto Black" panose="02000000000000000000" pitchFamily="2" charset="0"/>
              </a:rPr>
              <a:t>TIPS ON APPLYING</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298041"/>
            <a:ext cx="8250458" cy="1736662"/>
          </a:xfrm>
          <a:prstGeom prst="rect">
            <a:avLst/>
          </a:prstGeom>
          <a:noFill/>
        </p:spPr>
        <p:txBody>
          <a:bodyPr wrap="square" lIns="0" tIns="0" rIns="0" bIns="0" rtlCol="0" anchor="t">
            <a:noAutofit/>
          </a:bodyPr>
          <a:lstStyle/>
          <a:p>
            <a:pPr marL="285750" indent="-285750">
              <a:spcAft>
                <a:spcPts val="1200"/>
              </a:spcAft>
              <a:buFont typeface="Arial"/>
              <a:buChar char="•"/>
            </a:pPr>
            <a:r>
              <a:rPr lang="en-US" sz="2000" dirty="0">
                <a:latin typeface="Roboto Medium" panose="02000000000000000000" pitchFamily="2" charset="0"/>
                <a:ea typeface="Roboto Medium" panose="02000000000000000000" pitchFamily="2" charset="0"/>
                <a:cs typeface="+mn-lt"/>
              </a:rPr>
              <a:t>Recommend applying </a:t>
            </a:r>
            <a:r>
              <a:rPr lang="en-US" sz="2000" b="1" dirty="0">
                <a:latin typeface="Roboto Medium" panose="02000000000000000000" pitchFamily="2" charset="0"/>
                <a:ea typeface="Roboto Medium" panose="02000000000000000000" pitchFamily="2" charset="0"/>
                <a:cs typeface="+mn-lt"/>
              </a:rPr>
              <a:t>online</a:t>
            </a:r>
            <a:r>
              <a:rPr lang="en-US" sz="2000" dirty="0">
                <a:latin typeface="Roboto Medium" panose="02000000000000000000" pitchFamily="2" charset="0"/>
                <a:ea typeface="Roboto Medium" panose="02000000000000000000" pitchFamily="2" charset="0"/>
                <a:cs typeface="+mn-lt"/>
              </a:rPr>
              <a:t>—but you can also apply by </a:t>
            </a:r>
            <a:r>
              <a:rPr lang="en-US" sz="2000" b="1" dirty="0">
                <a:latin typeface="Roboto Medium" panose="02000000000000000000" pitchFamily="2" charset="0"/>
                <a:ea typeface="Roboto Medium" panose="02000000000000000000" pitchFamily="2" charset="0"/>
                <a:cs typeface="+mn-lt"/>
                <a:hlinkClick r:id="rId4"/>
              </a:rPr>
              <a:t>mail or fax</a:t>
            </a:r>
            <a:r>
              <a:rPr lang="en-US" sz="2000" dirty="0">
                <a:latin typeface="Roboto Medium" panose="02000000000000000000" pitchFamily="2" charset="0"/>
                <a:ea typeface="Roboto Medium" panose="02000000000000000000" pitchFamily="2" charset="0"/>
                <a:cs typeface="+mn-lt"/>
              </a:rPr>
              <a:t> </a:t>
            </a:r>
            <a:endParaRPr lang="en-US" sz="2000" dirty="0">
              <a:latin typeface="Roboto Medium" panose="02000000000000000000" pitchFamily="2" charset="0"/>
              <a:ea typeface="Roboto Medium" panose="02000000000000000000" pitchFamily="2" charset="0"/>
              <a:cs typeface="Calibri Light" panose="020F0302020204030204"/>
            </a:endParaRPr>
          </a:p>
          <a:p>
            <a:pPr marL="285750" indent="-285750">
              <a:spcAft>
                <a:spcPts val="1200"/>
              </a:spcAft>
              <a:buFont typeface="Arial"/>
              <a:buChar char="•"/>
            </a:pPr>
            <a:r>
              <a:rPr lang="en-US" sz="2000" dirty="0">
                <a:latin typeface="Roboto Medium" panose="02000000000000000000" pitchFamily="2" charset="0"/>
                <a:ea typeface="Roboto Medium" panose="02000000000000000000" pitchFamily="2" charset="0"/>
                <a:cs typeface="+mn-lt"/>
              </a:rPr>
              <a:t>A trusted person can help you apply</a:t>
            </a:r>
            <a:endParaRPr lang="en-US" sz="2000" dirty="0">
              <a:latin typeface="Roboto Medium" panose="02000000000000000000" pitchFamily="2" charset="0"/>
              <a:ea typeface="Roboto Medium" panose="02000000000000000000" pitchFamily="2" charset="0"/>
              <a:cs typeface="Calibri Light" panose="020F0302020204030204"/>
            </a:endParaRPr>
          </a:p>
          <a:p>
            <a:pPr marL="285750" indent="-285750">
              <a:spcAft>
                <a:spcPts val="1200"/>
              </a:spcAft>
              <a:buFont typeface="Arial"/>
              <a:buChar char="•"/>
            </a:pPr>
            <a:r>
              <a:rPr lang="en-US" sz="2000" dirty="0">
                <a:latin typeface="Roboto Medium" panose="02000000000000000000" pitchFamily="2" charset="0"/>
                <a:ea typeface="Roboto Medium" panose="02000000000000000000" pitchFamily="2" charset="0"/>
                <a:cs typeface="+mn-lt"/>
              </a:rPr>
              <a:t>For Temporary Disability, you can list a representative on your application, giving them permission to get information on your claim</a:t>
            </a:r>
            <a:endParaRPr lang="en-US" sz="2000" dirty="0">
              <a:latin typeface="Roboto Medium" panose="02000000000000000000" pitchFamily="2" charset="0"/>
              <a:ea typeface="Roboto Medium" panose="02000000000000000000" pitchFamily="2" charset="0"/>
            </a:endParaRPr>
          </a:p>
          <a:p>
            <a:pPr marL="285750" indent="-285750">
              <a:spcAft>
                <a:spcPts val="1200"/>
              </a:spcAft>
              <a:buFont typeface="Arial"/>
              <a:buChar char="•"/>
            </a:pPr>
            <a:r>
              <a:rPr lang="en-US" sz="2000" dirty="0">
                <a:latin typeface="Roboto Medium" panose="02000000000000000000" pitchFamily="2" charset="0"/>
                <a:ea typeface="Roboto Medium" panose="02000000000000000000" pitchFamily="2" charset="0"/>
                <a:cs typeface="+mn-lt"/>
              </a:rPr>
              <a:t>Plan ahead to the best of your ability – it can take two to six weeks to approve a claim and pay benefits, once we have a complete application</a:t>
            </a:r>
            <a:endParaRPr lang="en-US" sz="2000" dirty="0">
              <a:latin typeface="Roboto Medium" panose="02000000000000000000" pitchFamily="2" charset="0"/>
              <a:ea typeface="Roboto Medium" panose="02000000000000000000" pitchFamily="2" charset="0"/>
            </a:endParaRPr>
          </a:p>
          <a:p>
            <a:pPr marL="285750" indent="-285750">
              <a:spcAft>
                <a:spcPts val="1200"/>
              </a:spcAft>
              <a:buFont typeface="Arial"/>
              <a:buChar char="•"/>
            </a:pPr>
            <a:r>
              <a:rPr lang="en-US" sz="2000" dirty="0">
                <a:latin typeface="Roboto Medium" panose="02000000000000000000" pitchFamily="2" charset="0"/>
                <a:ea typeface="Roboto Medium" panose="02000000000000000000" pitchFamily="2" charset="0"/>
                <a:cs typeface="+mn-lt"/>
              </a:rPr>
              <a:t>Follow up with your medical provider</a:t>
            </a:r>
          </a:p>
          <a:p>
            <a:pPr marL="285750" indent="-285750">
              <a:spcAft>
                <a:spcPts val="1200"/>
              </a:spcAft>
              <a:buFont typeface="Arial"/>
              <a:buChar char="•"/>
            </a:pPr>
            <a:r>
              <a:rPr lang="en-US" sz="2000" dirty="0">
                <a:latin typeface="Roboto Medium" panose="02000000000000000000" pitchFamily="2" charset="0"/>
                <a:ea typeface="Roboto Medium" panose="02000000000000000000" pitchFamily="2" charset="0"/>
                <a:cs typeface="+mn-lt"/>
              </a:rPr>
              <a:t>See </a:t>
            </a:r>
            <a:r>
              <a:rPr lang="en-US" sz="2000" b="1" dirty="0">
                <a:solidFill>
                  <a:srgbClr val="2D98AF"/>
                </a:solidFill>
                <a:latin typeface="Roboto"/>
                <a:ea typeface="Roboto"/>
              </a:rPr>
              <a:t>myleavebenefits.nj.gov/your payment</a:t>
            </a:r>
            <a:r>
              <a:rPr lang="en-US" sz="2000" dirty="0">
                <a:latin typeface="Roboto Medium" panose="02000000000000000000" pitchFamily="2" charset="0"/>
                <a:ea typeface="Roboto Medium" panose="02000000000000000000" pitchFamily="2" charset="0"/>
                <a:cs typeface="+mn-lt"/>
              </a:rPr>
              <a:t> for payment information</a:t>
            </a:r>
            <a:endParaRPr lang="en-US" sz="2000" dirty="0">
              <a:latin typeface="Roboto Medium" panose="02000000000000000000" pitchFamily="2" charset="0"/>
              <a:ea typeface="Roboto Medium" panose="02000000000000000000" pitchFamily="2" charset="0"/>
              <a:cs typeface="Calibri Light"/>
            </a:endParaRPr>
          </a:p>
          <a:p>
            <a:r>
              <a:rPr lang="en-US" sz="2000" dirty="0">
                <a:latin typeface="Roboto Medium" panose="02000000000000000000" pitchFamily="2" charset="0"/>
                <a:ea typeface="Roboto Medium" panose="02000000000000000000" pitchFamily="2" charset="0"/>
                <a:cs typeface="+mn-lt"/>
              </a:rPr>
              <a:t>  Questions? Use our “Contact Us” form at </a:t>
            </a:r>
            <a:r>
              <a:rPr lang="en-US" sz="2000" b="1" dirty="0">
                <a:latin typeface="Roboto Medium" panose="02000000000000000000" pitchFamily="2" charset="0"/>
                <a:ea typeface="Roboto Medium" panose="02000000000000000000" pitchFamily="2" charset="0"/>
                <a:cs typeface="+mn-lt"/>
              </a:rPr>
              <a:t>myleavebenefits.nj.gov/email.</a:t>
            </a:r>
            <a:endParaRPr lang="en-US" sz="2000" dirty="0">
              <a:latin typeface="Roboto Medium" panose="02000000000000000000" pitchFamily="2" charset="0"/>
              <a:ea typeface="Roboto Medium" panose="02000000000000000000" pitchFamily="2" charset="0"/>
              <a:cs typeface="Calibri Light" panose="020F0302020204030204"/>
            </a:endParaRPr>
          </a:p>
          <a:p>
            <a:pPr marL="285750" indent="-285750">
              <a:buFont typeface="Arial"/>
              <a:buChar char="•"/>
            </a:pPr>
            <a:endParaRPr lang="en-US" sz="2000" b="1" dirty="0">
              <a:solidFill>
                <a:srgbClr val="161F48"/>
              </a:solidFill>
              <a:ea typeface="+mn-lt"/>
              <a:cs typeface="+mn-lt"/>
            </a:endParaRPr>
          </a:p>
          <a:p>
            <a:pPr marL="342900" indent="-342900">
              <a:buClr>
                <a:srgbClr val="F36E4E"/>
              </a:buClr>
              <a:buFont typeface="Arial,Sans-Serif"/>
              <a:buChar char="•"/>
            </a:pPr>
            <a:endParaRPr lang="en-US" dirty="0">
              <a:solidFill>
                <a:srgbClr val="161F48"/>
              </a:solidFill>
              <a:ea typeface="+mn-lt"/>
              <a:cs typeface="+mn-lt"/>
            </a:endParaRPr>
          </a:p>
          <a:p>
            <a:pPr marL="342900" indent="-342900">
              <a:buClr>
                <a:srgbClr val="F36E4E"/>
              </a:buClr>
              <a:buFont typeface="Arial,Sans-Serif"/>
              <a:buChar char="•"/>
            </a:pPr>
            <a:endParaRPr lang="en-US" dirty="0">
              <a:solidFill>
                <a:srgbClr val="161F48"/>
              </a:solidFill>
              <a:latin typeface="Calibri Light"/>
              <a:ea typeface="Roboto Medium" panose="02000000000000000000" pitchFamily="2" charset="0"/>
              <a:cs typeface="Calibri Light"/>
            </a:endParaRPr>
          </a:p>
          <a:p>
            <a:pPr fontAlgn="base">
              <a:buClr>
                <a:srgbClr val="F36E4E"/>
              </a:buClr>
            </a:pPr>
            <a:endParaRPr lang="en-US"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dirty="0">
              <a:solidFill>
                <a:srgbClr val="161F48"/>
              </a:solidFill>
              <a:latin typeface="Roboto Medium" panose="02000000000000000000" pitchFamily="2" charset="0"/>
              <a:ea typeface="Roboto Medium" panose="02000000000000000000" pitchFamily="2" charset="0"/>
            </a:endParaRPr>
          </a:p>
          <a:p>
            <a:pPr fontAlgn="base">
              <a:buClr>
                <a:srgbClr val="F36E4E"/>
              </a:buClr>
            </a:pPr>
            <a:endParaRPr lang="en-US"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107916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554322"/>
            <a:ext cx="8628017" cy="679270"/>
          </a:xfrm>
          <a:prstGeom prst="rect">
            <a:avLst/>
          </a:prstGeom>
          <a:noFill/>
        </p:spPr>
        <p:txBody>
          <a:bodyPr wrap="square" lIns="0" tIns="0" rIns="0" bIns="0" rtlCol="0">
            <a:noAutofit/>
          </a:bodyPr>
          <a:lstStyle/>
          <a:p>
            <a:r>
              <a:rPr lang="en-US" sz="3000" b="1" dirty="0">
                <a:solidFill>
                  <a:schemeClr val="bg1"/>
                </a:solidFill>
                <a:latin typeface="Roboto Black" panose="02000000000000000000" pitchFamily="2" charset="0"/>
                <a:ea typeface="Roboto Black" panose="02000000000000000000" pitchFamily="2" charset="0"/>
              </a:rPr>
              <a:t>JOB PROTECTION</a:t>
            </a:r>
          </a:p>
        </p:txBody>
      </p:sp>
      <p:sp>
        <p:nvSpPr>
          <p:cNvPr id="5" name="TextBox 4">
            <a:extLst>
              <a:ext uri="{FF2B5EF4-FFF2-40B4-BE49-F238E27FC236}">
                <a16:creationId xmlns:a16="http://schemas.microsoft.com/office/drawing/2014/main" id="{CBBA1EFF-C00E-4718-65C2-2770C7ACF236}"/>
              </a:ext>
            </a:extLst>
          </p:cNvPr>
          <p:cNvSpPr txBox="1"/>
          <p:nvPr/>
        </p:nvSpPr>
        <p:spPr>
          <a:xfrm>
            <a:off x="594676" y="1701737"/>
            <a:ext cx="7686651" cy="4265022"/>
          </a:xfrm>
          <a:prstGeom prst="rect">
            <a:avLst/>
          </a:prstGeom>
          <a:noFill/>
        </p:spPr>
        <p:txBody>
          <a:bodyPr wrap="square" lIns="0" tIns="0" rIns="0" bIns="0" rtlCol="0" anchor="t">
            <a:noAutofit/>
          </a:bodyPr>
          <a:lstStyle/>
          <a:p>
            <a:pPr>
              <a:lnSpc>
                <a:spcPct val="95000"/>
              </a:lnSpc>
              <a:spcAft>
                <a:spcPts val="1800"/>
              </a:spcAft>
              <a:buClr>
                <a:srgbClr val="F36E4E"/>
              </a:buClr>
            </a:pPr>
            <a:r>
              <a:rPr lang="en-US" sz="2400" i="1" dirty="0">
                <a:solidFill>
                  <a:srgbClr val="161F48"/>
                </a:solidFill>
                <a:latin typeface="Roboto Medium"/>
                <a:ea typeface="Roboto Medium"/>
              </a:rPr>
              <a:t>Temporary Disability and Family Leave Insurance are partial wage replacement programs and they do not provide job protection. </a:t>
            </a:r>
            <a:endParaRPr lang="en-US" dirty="0">
              <a:latin typeface="Roboto Medium"/>
              <a:ea typeface="Roboto Medium"/>
            </a:endParaRPr>
          </a:p>
          <a:p>
            <a:pPr>
              <a:lnSpc>
                <a:spcPct val="95000"/>
              </a:lnSpc>
              <a:spcAft>
                <a:spcPts val="1800"/>
              </a:spcAft>
            </a:pPr>
            <a:r>
              <a:rPr lang="en-US" sz="2400" i="1" dirty="0">
                <a:solidFill>
                  <a:srgbClr val="161F48"/>
                </a:solidFill>
                <a:latin typeface="Roboto Medium"/>
                <a:ea typeface="Roboto Medium"/>
              </a:rPr>
              <a:t>However, during the period in which an employee receives TDI or FLI benefits, an employee’s job may be protected under federal or state laws.</a:t>
            </a:r>
          </a:p>
          <a:p>
            <a:pPr>
              <a:lnSpc>
                <a:spcPct val="95000"/>
              </a:lnSpc>
              <a:spcAft>
                <a:spcPts val="600"/>
              </a:spcAft>
            </a:pPr>
            <a:r>
              <a:rPr lang="en-US" sz="2400" i="1" dirty="0">
                <a:solidFill>
                  <a:srgbClr val="161F48"/>
                </a:solidFill>
                <a:latin typeface="Roboto Medium"/>
                <a:ea typeface="Roboto Medium"/>
              </a:rPr>
              <a:t>Please note, you may be eligible for Temporary Disability or Family Leave Insurance benefits whether or not your job is protected under one of these laws. </a:t>
            </a:r>
            <a:endParaRPr lang="en-US" dirty="0">
              <a:latin typeface="Roboto Medium"/>
              <a:ea typeface="Roboto Medium"/>
            </a:endParaRPr>
          </a:p>
        </p:txBody>
      </p:sp>
    </p:spTree>
    <p:extLst>
      <p:ext uri="{BB962C8B-B14F-4D97-AF65-F5344CB8AC3E}">
        <p14:creationId xmlns:p14="http://schemas.microsoft.com/office/powerpoint/2010/main" val="332462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988584"/>
            <a:ext cx="8628017" cy="1467836"/>
          </a:xfrm>
          <a:prstGeom prst="rect">
            <a:avLst/>
          </a:prstGeom>
          <a:noFill/>
        </p:spPr>
        <p:txBody>
          <a:bodyPr wrap="square" lIns="0" tIns="0" rIns="0" bIns="0" rtlCol="0">
            <a:noAutofit/>
          </a:bodyPr>
          <a:lstStyle/>
          <a:p>
            <a:pPr>
              <a:lnSpc>
                <a:spcPct val="85000"/>
              </a:lnSpc>
            </a:pPr>
            <a:r>
              <a:rPr lang="en-US" sz="4000" b="1">
                <a:solidFill>
                  <a:srgbClr val="2D98AF"/>
                </a:solidFill>
                <a:latin typeface="Roboto Black" panose="02000000000000000000" pitchFamily="2" charset="0"/>
                <a:ea typeface="Roboto Black" panose="02000000000000000000" pitchFamily="2" charset="0"/>
              </a:rPr>
              <a:t>JOB PROTECTION​</a:t>
            </a:r>
          </a:p>
        </p:txBody>
      </p:sp>
      <p:sp>
        <p:nvSpPr>
          <p:cNvPr id="6" name="TextBox 5">
            <a:extLst>
              <a:ext uri="{FF2B5EF4-FFF2-40B4-BE49-F238E27FC236}">
                <a16:creationId xmlns:a16="http://schemas.microsoft.com/office/drawing/2014/main" id="{AE472EE8-0D12-7D4D-8FE5-32A25056245B}"/>
              </a:ext>
            </a:extLst>
          </p:cNvPr>
          <p:cNvSpPr txBox="1"/>
          <p:nvPr/>
        </p:nvSpPr>
        <p:spPr>
          <a:xfrm>
            <a:off x="603163" y="2020676"/>
            <a:ext cx="8139424" cy="4265022"/>
          </a:xfrm>
          <a:prstGeom prst="rect">
            <a:avLst/>
          </a:prstGeom>
          <a:noFill/>
        </p:spPr>
        <p:txBody>
          <a:bodyPr wrap="square" lIns="0" tIns="0" rIns="0" bIns="0" rtlCol="0">
            <a:noAutofit/>
          </a:bodyPr>
          <a:lstStyle/>
          <a:p>
            <a:pPr>
              <a:lnSpc>
                <a:spcPct val="95000"/>
              </a:lnSpc>
              <a:spcAft>
                <a:spcPts val="1200"/>
              </a:spcAft>
            </a:pPr>
            <a:r>
              <a:rPr lang="en-US" sz="2000">
                <a:solidFill>
                  <a:srgbClr val="161F48"/>
                </a:solidFill>
                <a:latin typeface="Roboto Medium" panose="02000000000000000000" pitchFamily="2" charset="0"/>
                <a:ea typeface="Roboto Medium" panose="02000000000000000000" pitchFamily="2" charset="0"/>
              </a:rPr>
              <a:t>Your job may be protected under the following laws:</a:t>
            </a:r>
          </a:p>
          <a:p>
            <a:pPr marL="342900" indent="-342900">
              <a:lnSpc>
                <a:spcPct val="95000"/>
              </a:lnSpc>
              <a:spcAft>
                <a:spcPts val="1200"/>
              </a:spcAft>
              <a:buFont typeface="Arial" panose="020B0604020202020204" pitchFamily="34" charset="0"/>
              <a:buChar char="•"/>
            </a:pPr>
            <a:r>
              <a:rPr lang="en-US" sz="2000" b="1">
                <a:solidFill>
                  <a:srgbClr val="F36E4E"/>
                </a:solidFill>
                <a:latin typeface="Roboto" panose="02000000000000000000" pitchFamily="2" charset="0"/>
                <a:ea typeface="Roboto" panose="02000000000000000000" pitchFamily="2" charset="0"/>
              </a:rPr>
              <a:t>Federal Family and Medical Leave Act (FMLA, 50+ employees)</a:t>
            </a:r>
          </a:p>
          <a:p>
            <a:pPr lvl="1">
              <a:lnSpc>
                <a:spcPct val="95000"/>
              </a:lnSpc>
              <a:spcAft>
                <a:spcPts val="1200"/>
              </a:spcAft>
            </a:pPr>
            <a:r>
              <a:rPr lang="en-US" sz="2000" i="1">
                <a:solidFill>
                  <a:srgbClr val="161F48"/>
                </a:solidFill>
                <a:latin typeface="Roboto Medium" panose="02000000000000000000" pitchFamily="2" charset="0"/>
                <a:ea typeface="Roboto Medium" panose="02000000000000000000" pitchFamily="2" charset="0"/>
              </a:rPr>
              <a:t>Enforced by US Department of Labor</a:t>
            </a:r>
          </a:p>
          <a:p>
            <a:pPr marL="342900" indent="-342900">
              <a:lnSpc>
                <a:spcPct val="95000"/>
              </a:lnSpc>
              <a:spcAft>
                <a:spcPts val="1200"/>
              </a:spcAft>
              <a:buFont typeface="Arial" panose="020B0604020202020204" pitchFamily="34" charset="0"/>
              <a:buChar char="•"/>
            </a:pPr>
            <a:r>
              <a:rPr lang="en-US" sz="2000" b="1">
                <a:solidFill>
                  <a:srgbClr val="F36E4E"/>
                </a:solidFill>
                <a:latin typeface="Roboto" panose="02000000000000000000" pitchFamily="2" charset="0"/>
                <a:ea typeface="Roboto" panose="02000000000000000000" pitchFamily="2" charset="0"/>
              </a:rPr>
              <a:t>New Jersey Family Leave Act (NJFLA, 30+ employees) </a:t>
            </a:r>
          </a:p>
          <a:p>
            <a:pPr lvl="1">
              <a:lnSpc>
                <a:spcPct val="95000"/>
              </a:lnSpc>
              <a:spcAft>
                <a:spcPts val="1200"/>
              </a:spcAft>
            </a:pPr>
            <a:r>
              <a:rPr lang="en-US" sz="2000" i="1">
                <a:solidFill>
                  <a:srgbClr val="161F48"/>
                </a:solidFill>
                <a:latin typeface="Roboto Medium" panose="02000000000000000000" pitchFamily="2" charset="0"/>
                <a:ea typeface="Roboto Medium" panose="02000000000000000000" pitchFamily="2" charset="0"/>
              </a:rPr>
              <a:t>Enforced by the NJ Division on Civil Rights</a:t>
            </a:r>
          </a:p>
          <a:p>
            <a:pPr marL="342900" indent="-342900">
              <a:lnSpc>
                <a:spcPct val="95000"/>
              </a:lnSpc>
              <a:spcAft>
                <a:spcPts val="1200"/>
              </a:spcAft>
              <a:buFont typeface="Arial" panose="020B0604020202020204" pitchFamily="34" charset="0"/>
              <a:buChar char="•"/>
            </a:pPr>
            <a:r>
              <a:rPr lang="en-US" sz="2000" b="1">
                <a:solidFill>
                  <a:srgbClr val="F36E4E"/>
                </a:solidFill>
                <a:latin typeface="Roboto" panose="02000000000000000000" pitchFamily="2" charset="0"/>
                <a:ea typeface="Roboto" panose="02000000000000000000" pitchFamily="2" charset="0"/>
              </a:rPr>
              <a:t>New Jersey SAFE Act (25+ employees) </a:t>
            </a:r>
          </a:p>
          <a:p>
            <a:pPr>
              <a:lnSpc>
                <a:spcPct val="95000"/>
              </a:lnSpc>
              <a:spcAft>
                <a:spcPts val="1200"/>
              </a:spcAft>
            </a:pPr>
            <a:endParaRPr lang="en-US" sz="2000">
              <a:solidFill>
                <a:srgbClr val="151F48"/>
              </a:solidFill>
              <a:latin typeface="Roboto Medium" panose="02000000000000000000" pitchFamily="2" charset="0"/>
              <a:ea typeface="Roboto Medium" panose="02000000000000000000" pitchFamily="2" charset="0"/>
            </a:endParaRPr>
          </a:p>
          <a:p>
            <a:pPr>
              <a:lnSpc>
                <a:spcPct val="95000"/>
              </a:lnSpc>
              <a:spcAft>
                <a:spcPts val="1200"/>
              </a:spcAft>
            </a:pPr>
            <a:r>
              <a:rPr lang="en-US" sz="2000">
                <a:solidFill>
                  <a:srgbClr val="151F48"/>
                </a:solidFill>
                <a:latin typeface="Roboto Medium" panose="02000000000000000000" pitchFamily="2" charset="0"/>
                <a:ea typeface="Roboto Medium" panose="02000000000000000000" pitchFamily="2" charset="0"/>
              </a:rPr>
              <a:t>Additional requirements apply. </a:t>
            </a:r>
          </a:p>
          <a:p>
            <a:pPr>
              <a:lnSpc>
                <a:spcPct val="95000"/>
              </a:lnSpc>
              <a:spcAft>
                <a:spcPts val="1200"/>
              </a:spcAft>
            </a:pPr>
            <a:r>
              <a:rPr lang="en-US" sz="2000" b="1">
                <a:solidFill>
                  <a:srgbClr val="F36E4E"/>
                </a:solidFill>
                <a:latin typeface="Roboto" panose="020B0604020202020204" charset="0"/>
                <a:ea typeface="Roboto" panose="020B0604020202020204" charset="0"/>
              </a:rPr>
              <a:t>Learn more: </a:t>
            </a:r>
            <a:r>
              <a:rPr lang="en-US" sz="2000" b="1">
                <a:solidFill>
                  <a:srgbClr val="2D98AF"/>
                </a:solidFill>
                <a:latin typeface="Roboto" panose="020B0604020202020204" charset="0"/>
                <a:ea typeface="Roboto" panose="020B0604020202020204" charset="0"/>
                <a:hlinkClick r:id="rId4">
                  <a:extLst>
                    <a:ext uri="{A12FA001-AC4F-418D-AE19-62706E023703}">
                      <ahyp:hlinkClr xmlns:ahyp="http://schemas.microsoft.com/office/drawing/2018/hyperlinkcolor" val="tx"/>
                    </a:ext>
                  </a:extLst>
                </a:hlinkClick>
              </a:rPr>
              <a:t>myleavebenefits.nj.gov/</a:t>
            </a:r>
            <a:r>
              <a:rPr lang="en-US" sz="2000" b="1" err="1">
                <a:solidFill>
                  <a:srgbClr val="2D98AF"/>
                </a:solidFill>
                <a:latin typeface="Roboto" panose="020B0604020202020204" charset="0"/>
                <a:ea typeface="Roboto" panose="020B0604020202020204" charset="0"/>
                <a:hlinkClick r:id="rId4">
                  <a:extLst>
                    <a:ext uri="{A12FA001-AC4F-418D-AE19-62706E023703}">
                      <ahyp:hlinkClr xmlns:ahyp="http://schemas.microsoft.com/office/drawing/2018/hyperlinkcolor" val="tx"/>
                    </a:ext>
                  </a:extLst>
                </a:hlinkClick>
              </a:rPr>
              <a:t>jobprotection</a:t>
            </a:r>
            <a:endParaRPr lang="en-US" sz="2000" b="1">
              <a:solidFill>
                <a:srgbClr val="F36E4E"/>
              </a:solidFill>
              <a:latin typeface="Roboto" panose="02000000000000000000" pitchFamily="2" charset="0"/>
              <a:ea typeface="Roboto"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a:p>
            <a:endParaRPr lang="en-US" sz="200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08501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7756"/>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472112"/>
            <a:ext cx="8668148" cy="1029021"/>
          </a:xfrm>
          <a:prstGeom prst="rect">
            <a:avLst/>
          </a:prstGeom>
          <a:noFill/>
        </p:spPr>
        <p:txBody>
          <a:bodyPr wrap="square" lIns="0" tIns="0" rIns="0" bIns="0" rtlCol="0">
            <a:noAutofit/>
          </a:bodyPr>
          <a:lstStyle/>
          <a:p>
            <a:r>
              <a:rPr lang="en-US" sz="3000" b="1">
                <a:solidFill>
                  <a:srgbClr val="161F48"/>
                </a:solidFill>
                <a:latin typeface="Roboto Black" panose="02000000000000000000" pitchFamily="2" charset="0"/>
                <a:ea typeface="Roboto Black" panose="02000000000000000000" pitchFamily="2" charset="0"/>
              </a:rPr>
              <a:t>FEDERAL FAMILY &amp; MEDICAL LEAVE ACT (FMLA)</a:t>
            </a:r>
          </a:p>
        </p:txBody>
      </p:sp>
      <p:sp>
        <p:nvSpPr>
          <p:cNvPr id="7" name="TextBox 6">
            <a:extLst>
              <a:ext uri="{FF2B5EF4-FFF2-40B4-BE49-F238E27FC236}">
                <a16:creationId xmlns:a16="http://schemas.microsoft.com/office/drawing/2014/main" id="{65294D64-5B0D-A3D2-1632-F2B1E058998C}"/>
              </a:ext>
            </a:extLst>
          </p:cNvPr>
          <p:cNvSpPr txBox="1"/>
          <p:nvPr/>
        </p:nvSpPr>
        <p:spPr>
          <a:xfrm>
            <a:off x="338194" y="2397601"/>
            <a:ext cx="7686651" cy="4265022"/>
          </a:xfrm>
          <a:prstGeom prst="rect">
            <a:avLst/>
          </a:prstGeom>
          <a:noFill/>
        </p:spPr>
        <p:txBody>
          <a:bodyPr wrap="square" lIns="0" tIns="0" rIns="0" bIns="0" rtlCol="0">
            <a:noAutofit/>
          </a:bodyPr>
          <a:lstStyle/>
          <a:p>
            <a:pPr marL="571500" indent="-336550" fontAlgn="base">
              <a:buClr>
                <a:srgbClr val="F36E4E"/>
              </a:buClr>
              <a:buFont typeface="Arial" panose="020B0604020202020204" pitchFamily="34" charset="0"/>
              <a:buChar char="•"/>
            </a:pPr>
            <a:r>
              <a:rPr lang="en-US" sz="2000" dirty="0">
                <a:solidFill>
                  <a:srgbClr val="161F48"/>
                </a:solidFill>
                <a:latin typeface="Roboto Medium" panose="020B0604020202020204" charset="0"/>
                <a:ea typeface="Roboto Medium" panose="020B0604020202020204" charset="0"/>
              </a:rPr>
              <a:t>Enforced by US Department of Labor: </a:t>
            </a:r>
            <a:r>
              <a:rPr lang="en-US" sz="2000" b="1" dirty="0">
                <a:solidFill>
                  <a:srgbClr val="161F48"/>
                </a:solidFill>
                <a:latin typeface="Roboto Medium" panose="020B0604020202020204" charset="0"/>
                <a:ea typeface="Roboto Medium" panose="020B0604020202020204" charset="0"/>
              </a:rPr>
              <a:t>dol.gov/agencies/</a:t>
            </a:r>
            <a:r>
              <a:rPr lang="en-US" sz="2000" b="1" dirty="0" err="1">
                <a:solidFill>
                  <a:srgbClr val="161F48"/>
                </a:solidFill>
                <a:latin typeface="Roboto Medium" panose="020B0604020202020204" charset="0"/>
                <a:ea typeface="Roboto Medium" panose="020B0604020202020204" charset="0"/>
              </a:rPr>
              <a:t>whd</a:t>
            </a:r>
            <a:r>
              <a:rPr lang="en-US" sz="2000" b="1" dirty="0">
                <a:solidFill>
                  <a:srgbClr val="161F48"/>
                </a:solidFill>
                <a:latin typeface="Roboto Medium" panose="020B0604020202020204" charset="0"/>
                <a:ea typeface="Roboto Medium" panose="020B0604020202020204" charset="0"/>
              </a:rPr>
              <a:t>/</a:t>
            </a:r>
            <a:r>
              <a:rPr lang="en-US" sz="2000" b="1" dirty="0" err="1">
                <a:solidFill>
                  <a:srgbClr val="161F48"/>
                </a:solidFill>
                <a:latin typeface="Roboto Medium" panose="020B0604020202020204" charset="0"/>
                <a:ea typeface="Roboto Medium" panose="020B0604020202020204" charset="0"/>
              </a:rPr>
              <a:t>fmla</a:t>
            </a:r>
            <a:endParaRPr lang="en-US" sz="2000" b="1" dirty="0">
              <a:solidFill>
                <a:srgbClr val="161F48"/>
              </a:solidFill>
              <a:latin typeface="Roboto Medium" panose="020B0604020202020204" charset="0"/>
              <a:ea typeface="Roboto Medium" panose="020B0604020202020204" charset="0"/>
            </a:endParaRPr>
          </a:p>
          <a:p>
            <a:pPr marL="571500" indent="-336550" fontAlgn="base">
              <a:buClr>
                <a:srgbClr val="F36E4E"/>
              </a:buClr>
            </a:pPr>
            <a:endParaRPr lang="en-US" sz="2000" dirty="0">
              <a:solidFill>
                <a:srgbClr val="161F48"/>
              </a:solidFill>
              <a:latin typeface="Roboto Medium" panose="020B0604020202020204" charset="0"/>
              <a:ea typeface="Roboto Medium" panose="020B0604020202020204" charset="0"/>
            </a:endParaRPr>
          </a:p>
          <a:p>
            <a:pPr marL="571500" indent="-336550" fontAlgn="base">
              <a:buClr>
                <a:srgbClr val="F36E4E"/>
              </a:buClr>
              <a:buFont typeface="Arial" panose="020B0604020202020204" pitchFamily="34" charset="0"/>
              <a:buChar char="•"/>
            </a:pPr>
            <a:r>
              <a:rPr lang="en-US" sz="2000" dirty="0">
                <a:solidFill>
                  <a:srgbClr val="161F48"/>
                </a:solidFill>
                <a:latin typeface="Roboto Medium" panose="020B0604020202020204" charset="0"/>
                <a:ea typeface="Roboto Medium" panose="020B0604020202020204" charset="0"/>
              </a:rPr>
              <a:t>Employees can receive up to 12 weeks of unpaid, job-protected leave in 12 months to:</a:t>
            </a:r>
          </a:p>
          <a:p>
            <a:pPr fontAlgn="base">
              <a:buClr>
                <a:srgbClr val="F36E4E"/>
              </a:buClr>
            </a:pPr>
            <a:endParaRPr lang="en-US" sz="2000" dirty="0">
              <a:solidFill>
                <a:srgbClr val="161F48"/>
              </a:solidFill>
              <a:latin typeface="Roboto Medium" panose="020B0604020202020204" charset="0"/>
              <a:ea typeface="Roboto Medium" panose="020B0604020202020204" charset="0"/>
            </a:endParaRPr>
          </a:p>
          <a:p>
            <a:pPr marL="1028700" lvl="1" indent="-280988" fontAlgn="base">
              <a:buClr>
                <a:srgbClr val="F36E4E"/>
              </a:buClr>
              <a:buFont typeface="Arial" panose="020B0604020202020204" pitchFamily="34" charset="0"/>
              <a:buChar char="•"/>
            </a:pPr>
            <a:r>
              <a:rPr lang="en-US" sz="2000" dirty="0">
                <a:solidFill>
                  <a:srgbClr val="161F48"/>
                </a:solidFill>
                <a:latin typeface="Roboto Medium" panose="020B0604020202020204" charset="0"/>
                <a:ea typeface="Roboto Medium" panose="020B0604020202020204" charset="0"/>
              </a:rPr>
              <a:t>Care for their own illness or injury (including COVID-19)</a:t>
            </a:r>
          </a:p>
          <a:p>
            <a:pPr marL="1028700" lvl="1" indent="-280988" fontAlgn="base">
              <a:buClr>
                <a:srgbClr val="F36E4E"/>
              </a:buClr>
              <a:buFont typeface="Arial" panose="020B0604020202020204" pitchFamily="34" charset="0"/>
              <a:buChar char="•"/>
            </a:pPr>
            <a:r>
              <a:rPr lang="en-US" sz="2000" dirty="0">
                <a:solidFill>
                  <a:srgbClr val="161F48"/>
                </a:solidFill>
                <a:latin typeface="Roboto Medium" panose="020B0604020202020204" charset="0"/>
                <a:ea typeface="Roboto Medium" panose="020B0604020202020204" charset="0"/>
              </a:rPr>
              <a:t>Care for a spouse, child, or parent with a serious health condition (including COVID-19)</a:t>
            </a:r>
          </a:p>
          <a:p>
            <a:pPr marL="1028700" lvl="1" indent="-280988" fontAlgn="base">
              <a:buClr>
                <a:srgbClr val="F36E4E"/>
              </a:buClr>
              <a:buFont typeface="Arial" panose="020B0604020202020204" pitchFamily="34" charset="0"/>
              <a:buChar char="•"/>
            </a:pPr>
            <a:r>
              <a:rPr lang="en-US" sz="2000" dirty="0">
                <a:solidFill>
                  <a:srgbClr val="161F48"/>
                </a:solidFill>
                <a:latin typeface="Roboto Medium" panose="020B0604020202020204" charset="0"/>
                <a:ea typeface="Roboto Medium" panose="020B0604020202020204" charset="0"/>
              </a:rPr>
              <a:t>Bond with a newborn, newly adopted, or foster child</a:t>
            </a:r>
          </a:p>
        </p:txBody>
      </p:sp>
    </p:spTree>
    <p:extLst>
      <p:ext uri="{BB962C8B-B14F-4D97-AF65-F5344CB8AC3E}">
        <p14:creationId xmlns:p14="http://schemas.microsoft.com/office/powerpoint/2010/main" val="603752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531983"/>
            <a:ext cx="8628017" cy="679270"/>
          </a:xfrm>
          <a:prstGeom prst="rect">
            <a:avLst/>
          </a:prstGeom>
          <a:noFill/>
        </p:spPr>
        <p:txBody>
          <a:bodyPr wrap="square" lIns="0" tIns="0" rIns="0" bIns="0" rtlCol="0">
            <a:noAutofit/>
          </a:bodyPr>
          <a:lstStyle/>
          <a:p>
            <a:r>
              <a:rPr lang="en-US" sz="3000" b="1">
                <a:solidFill>
                  <a:schemeClr val="bg1"/>
                </a:solidFill>
                <a:latin typeface="Roboto Black" panose="02000000000000000000" pitchFamily="2" charset="0"/>
                <a:ea typeface="Roboto Black" panose="02000000000000000000" pitchFamily="2" charset="0"/>
              </a:rPr>
              <a:t>FEDERAL FAMILY &amp; MEDICAL LEAVE ACT (FMLA)</a:t>
            </a:r>
          </a:p>
        </p:txBody>
      </p:sp>
      <p:sp>
        <p:nvSpPr>
          <p:cNvPr id="7" name="TextBox 6">
            <a:extLst>
              <a:ext uri="{FF2B5EF4-FFF2-40B4-BE49-F238E27FC236}">
                <a16:creationId xmlns:a16="http://schemas.microsoft.com/office/drawing/2014/main" id="{DA9E25B3-AD45-CFAA-B281-D383713AA35B}"/>
              </a:ext>
            </a:extLst>
          </p:cNvPr>
          <p:cNvSpPr txBox="1"/>
          <p:nvPr/>
        </p:nvSpPr>
        <p:spPr>
          <a:xfrm>
            <a:off x="257991" y="1844678"/>
            <a:ext cx="8288000" cy="3391757"/>
          </a:xfrm>
          <a:prstGeom prst="rect">
            <a:avLst/>
          </a:prstGeom>
          <a:noFill/>
        </p:spPr>
        <p:txBody>
          <a:bodyPr wrap="square" lIns="0" tIns="0" rIns="0" bIns="0" rtlCol="0" anchor="t">
            <a:noAutofit/>
          </a:bodyPr>
          <a:lstStyle/>
          <a:p>
            <a:pPr marL="571500" indent="-280988" fontAlgn="base">
              <a:spcAft>
                <a:spcPts val="1400"/>
              </a:spcAft>
              <a:buClr>
                <a:srgbClr val="F36E4E"/>
              </a:buClr>
              <a:buFont typeface="Arial" panose="020B0604020202020204" pitchFamily="34" charset="0"/>
              <a:buChar char="•"/>
            </a:pPr>
            <a:r>
              <a:rPr lang="en-US">
                <a:solidFill>
                  <a:srgbClr val="161F48"/>
                </a:solidFill>
                <a:latin typeface="Roboto Medium"/>
                <a:ea typeface="Roboto Medium"/>
              </a:rPr>
              <a:t>Generally applies to employers with 50 or more employees within 75 miles of the worksite, or a government entity regardless of size</a:t>
            </a:r>
            <a:endParaRPr lang="en-US">
              <a:solidFill>
                <a:srgbClr val="161F48"/>
              </a:solidFill>
              <a:latin typeface="Roboto Medium" panose="020B0604020202020204" charset="0"/>
              <a:ea typeface="Roboto Medium" panose="020B0604020202020204" charset="0"/>
            </a:endParaRPr>
          </a:p>
          <a:p>
            <a:pPr marL="571500" indent="-280988" fontAlgn="base">
              <a:spcAft>
                <a:spcPts val="1400"/>
              </a:spcAft>
              <a:buClr>
                <a:srgbClr val="F36E4E"/>
              </a:buClr>
              <a:buFont typeface="Arial" panose="020B0604020202020204" pitchFamily="34" charset="0"/>
              <a:buChar char="•"/>
            </a:pPr>
            <a:r>
              <a:rPr lang="en-US">
                <a:solidFill>
                  <a:srgbClr val="161F48"/>
                </a:solidFill>
                <a:latin typeface="Roboto Medium"/>
                <a:ea typeface="Roboto Medium"/>
              </a:rPr>
              <a:t>Employee must have worked there for at least 12 months</a:t>
            </a:r>
            <a:endParaRPr lang="en-US">
              <a:solidFill>
                <a:srgbClr val="161F48"/>
              </a:solidFill>
              <a:latin typeface="Roboto Medium" panose="020B0604020202020204" charset="0"/>
              <a:ea typeface="Roboto Medium" panose="020B0604020202020204" charset="0"/>
            </a:endParaRPr>
          </a:p>
          <a:p>
            <a:pPr marL="571500" indent="-280988" fontAlgn="base">
              <a:spcAft>
                <a:spcPts val="1400"/>
              </a:spcAft>
              <a:buClr>
                <a:srgbClr val="F36E4E"/>
              </a:buClr>
              <a:buFont typeface="Arial" panose="020B0604020202020204" pitchFamily="34" charset="0"/>
              <a:buChar char="•"/>
            </a:pPr>
            <a:r>
              <a:rPr lang="en-US">
                <a:solidFill>
                  <a:srgbClr val="161F48"/>
                </a:solidFill>
                <a:latin typeface="Roboto Medium"/>
                <a:ea typeface="Roboto Medium"/>
              </a:rPr>
              <a:t>Employee must have worked at least 1,250 hours in the past 12 months</a:t>
            </a:r>
            <a:endParaRPr lang="en-US">
              <a:solidFill>
                <a:srgbClr val="161F48"/>
              </a:solidFill>
              <a:latin typeface="Roboto Medium" panose="020B0604020202020204" charset="0"/>
              <a:ea typeface="Roboto Medium" panose="020B0604020202020204" charset="0"/>
            </a:endParaRPr>
          </a:p>
          <a:p>
            <a:pPr marL="571500" indent="-280988" fontAlgn="base">
              <a:spcAft>
                <a:spcPts val="1400"/>
              </a:spcAft>
              <a:buClr>
                <a:srgbClr val="F36E4E"/>
              </a:buClr>
              <a:buFont typeface="Arial" panose="020B0604020202020204" pitchFamily="34" charset="0"/>
              <a:buChar char="•"/>
            </a:pPr>
            <a:r>
              <a:rPr lang="en-US">
                <a:solidFill>
                  <a:srgbClr val="161F48"/>
                </a:solidFill>
                <a:latin typeface="Roboto Medium"/>
                <a:ea typeface="Roboto Medium"/>
              </a:rPr>
              <a:t>Employee must generally give employer 30 days’ notice if your need for leave is foreseeable</a:t>
            </a:r>
            <a:endParaRPr lang="en-US">
              <a:solidFill>
                <a:srgbClr val="161F48"/>
              </a:solidFill>
              <a:latin typeface="Roboto Medium" panose="020B0604020202020204" charset="0"/>
              <a:ea typeface="Roboto Medium" panose="020B0604020202020204" charset="0"/>
            </a:endParaRPr>
          </a:p>
          <a:p>
            <a:pPr marL="571500" indent="-280988" fontAlgn="base">
              <a:spcAft>
                <a:spcPts val="1400"/>
              </a:spcAft>
              <a:buClr>
                <a:srgbClr val="F36E4E"/>
              </a:buClr>
              <a:buFont typeface="Arial" panose="020B0604020202020204" pitchFamily="34" charset="0"/>
              <a:buChar char="•"/>
            </a:pPr>
            <a:r>
              <a:rPr lang="en-US">
                <a:solidFill>
                  <a:srgbClr val="161F48"/>
                </a:solidFill>
                <a:latin typeface="Roboto Medium"/>
                <a:ea typeface="Roboto Medium"/>
              </a:rPr>
              <a:t>All these requirements must be met or an employer is not required to hold an employee’s job</a:t>
            </a:r>
          </a:p>
        </p:txBody>
      </p:sp>
    </p:spTree>
    <p:extLst>
      <p:ext uri="{BB962C8B-B14F-4D97-AF65-F5344CB8AC3E}">
        <p14:creationId xmlns:p14="http://schemas.microsoft.com/office/powerpoint/2010/main" val="1905170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7756"/>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503931"/>
            <a:ext cx="8668148" cy="1029021"/>
          </a:xfrm>
          <a:prstGeom prst="rect">
            <a:avLst/>
          </a:prstGeom>
          <a:noFill/>
        </p:spPr>
        <p:txBody>
          <a:bodyPr wrap="square" lIns="0" tIns="0" rIns="0" bIns="0" rtlCol="0">
            <a:noAutofit/>
          </a:bodyPr>
          <a:lstStyle/>
          <a:p>
            <a:r>
              <a:rPr lang="en-US" sz="3000" b="1">
                <a:solidFill>
                  <a:srgbClr val="161F48"/>
                </a:solidFill>
                <a:latin typeface="Roboto Black" panose="02000000000000000000" pitchFamily="2" charset="0"/>
                <a:ea typeface="Roboto Black" panose="02000000000000000000" pitchFamily="2" charset="0"/>
              </a:rPr>
              <a:t>NEW JERSEY FAMILY LEAVE ACT (NJFLA)</a:t>
            </a:r>
          </a:p>
        </p:txBody>
      </p:sp>
      <p:sp>
        <p:nvSpPr>
          <p:cNvPr id="5" name="TextBox 4">
            <a:extLst>
              <a:ext uri="{FF2B5EF4-FFF2-40B4-BE49-F238E27FC236}">
                <a16:creationId xmlns:a16="http://schemas.microsoft.com/office/drawing/2014/main" id="{F2F8C66C-1DD2-46EF-1708-2CE03A598CF4}"/>
              </a:ext>
            </a:extLst>
          </p:cNvPr>
          <p:cNvSpPr txBox="1"/>
          <p:nvPr/>
        </p:nvSpPr>
        <p:spPr>
          <a:xfrm>
            <a:off x="315402" y="2322575"/>
            <a:ext cx="8271035" cy="4265022"/>
          </a:xfrm>
          <a:prstGeom prst="rect">
            <a:avLst/>
          </a:prstGeom>
          <a:noFill/>
        </p:spPr>
        <p:txBody>
          <a:bodyPr wrap="square" lIns="0" tIns="0" rIns="0" bIns="0" rtlCol="0">
            <a:noAutofit/>
          </a:bodyPr>
          <a:lstStyle/>
          <a:p>
            <a:pPr fontAlgn="base">
              <a:spcAft>
                <a:spcPts val="1200"/>
              </a:spcAft>
              <a:buClr>
                <a:srgbClr val="F36E4E"/>
              </a:buClr>
            </a:pPr>
            <a:r>
              <a:rPr lang="en-US" sz="1900" dirty="0">
                <a:solidFill>
                  <a:srgbClr val="161F48"/>
                </a:solidFill>
                <a:latin typeface="Roboto Medium" panose="020B0604020202020204" charset="0"/>
                <a:ea typeface="Roboto Medium" panose="020B0604020202020204" charset="0"/>
              </a:rPr>
              <a:t>Enforced by the NJ Division on Civil Rights: </a:t>
            </a:r>
            <a:r>
              <a:rPr lang="en-US" sz="1900" b="1" dirty="0">
                <a:solidFill>
                  <a:srgbClr val="161F48"/>
                </a:solidFill>
                <a:latin typeface="Roboto Medium" panose="020B0604020202020204" charset="0"/>
                <a:ea typeface="Roboto Medium" panose="020B0604020202020204" charset="0"/>
              </a:rPr>
              <a:t>njcivilrights.gov</a:t>
            </a:r>
          </a:p>
          <a:p>
            <a:pPr fontAlgn="base">
              <a:spcAft>
                <a:spcPts val="1200"/>
              </a:spcAft>
              <a:buClr>
                <a:srgbClr val="F36E4E"/>
              </a:buClr>
            </a:pPr>
            <a:r>
              <a:rPr lang="en-US" sz="1900" dirty="0">
                <a:solidFill>
                  <a:srgbClr val="161F48"/>
                </a:solidFill>
                <a:latin typeface="Roboto Medium" panose="020B0604020202020204" charset="0"/>
                <a:ea typeface="Roboto Medium" panose="020B0604020202020204" charset="0"/>
              </a:rPr>
              <a:t>Employees can receive up to 12 weeks of job-protected leave in 24 months to:</a:t>
            </a:r>
          </a:p>
          <a:p>
            <a:pPr marL="571500" indent="-225425" fontAlgn="base">
              <a:spcAft>
                <a:spcPts val="1200"/>
              </a:spcAft>
              <a:buClr>
                <a:srgbClr val="F36E4E"/>
              </a:buClr>
              <a:buFont typeface="Arial" panose="020B0604020202020204" pitchFamily="34" charset="0"/>
              <a:buChar char="•"/>
            </a:pPr>
            <a:r>
              <a:rPr lang="en-US" sz="1900" dirty="0">
                <a:solidFill>
                  <a:srgbClr val="161F48"/>
                </a:solidFill>
                <a:latin typeface="Roboto Medium" panose="020B0604020202020204" charset="0"/>
                <a:ea typeface="Roboto Medium" panose="020B0604020202020204" charset="0"/>
              </a:rPr>
              <a:t>Care for or bond with a newborn, newly-adopted, or foster child</a:t>
            </a:r>
          </a:p>
          <a:p>
            <a:pPr marL="571500" indent="-225425" fontAlgn="base">
              <a:spcAft>
                <a:spcPts val="1200"/>
              </a:spcAft>
              <a:buClr>
                <a:srgbClr val="F36E4E"/>
              </a:buClr>
              <a:buFont typeface="Arial" panose="020B0604020202020204" pitchFamily="34" charset="0"/>
              <a:buChar char="•"/>
            </a:pPr>
            <a:r>
              <a:rPr lang="en-US" sz="1900" dirty="0">
                <a:solidFill>
                  <a:srgbClr val="161F48"/>
                </a:solidFill>
                <a:latin typeface="Roboto Medium" panose="020B0604020202020204" charset="0"/>
                <a:ea typeface="Roboto Medium" panose="020B0604020202020204" charset="0"/>
              </a:rPr>
              <a:t>Care for a family member, or someone who is the equivalent of family, with a serious health condition (including a diagnosis of COVID-19), or who has been isolated or quarantined because of suspected exposure to a communicable disease (including COVID-19) during a state of emergency</a:t>
            </a:r>
          </a:p>
          <a:p>
            <a:pPr marL="571500" indent="-225425" fontAlgn="base">
              <a:spcAft>
                <a:spcPts val="1200"/>
              </a:spcAft>
              <a:buClr>
                <a:srgbClr val="F36E4E"/>
              </a:buClr>
              <a:buFont typeface="Arial" panose="020B0604020202020204" pitchFamily="34" charset="0"/>
              <a:buChar char="•"/>
            </a:pPr>
            <a:r>
              <a:rPr lang="en-US" sz="1900" dirty="0">
                <a:solidFill>
                  <a:srgbClr val="161F48"/>
                </a:solidFill>
                <a:latin typeface="Roboto Medium" panose="020B0604020202020204" charset="0"/>
                <a:ea typeface="Roboto Medium" panose="020B0604020202020204" charset="0"/>
              </a:rPr>
              <a:t>Provide required care or treatment for a child if their school or place of care is closed due to a public health emergency (like COVID-19)</a:t>
            </a:r>
          </a:p>
        </p:txBody>
      </p:sp>
    </p:spTree>
    <p:extLst>
      <p:ext uri="{BB962C8B-B14F-4D97-AF65-F5344CB8AC3E}">
        <p14:creationId xmlns:p14="http://schemas.microsoft.com/office/powerpoint/2010/main" val="33805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12398"/>
            <a:ext cx="8628017" cy="679270"/>
          </a:xfrm>
          <a:prstGeom prst="rect">
            <a:avLst/>
          </a:prstGeom>
          <a:noFill/>
        </p:spPr>
        <p:txBody>
          <a:bodyPr wrap="square" lIns="0" tIns="0" rIns="0" bIns="0" rtlCol="0">
            <a:noAutofit/>
          </a:bodyPr>
          <a:lstStyle/>
          <a:p>
            <a:r>
              <a:rPr lang="en-US" sz="2800" b="1">
                <a:solidFill>
                  <a:schemeClr val="bg1"/>
                </a:solidFill>
                <a:latin typeface="Roboto Black" panose="02000000000000000000" pitchFamily="2" charset="0"/>
                <a:ea typeface="Roboto Black" panose="02000000000000000000" pitchFamily="2" charset="0"/>
              </a:rPr>
              <a:t>NOW MORE THAN EVER, WE NEED TIME TO GIVE AND RECEIVE CARE</a:t>
            </a:r>
          </a:p>
        </p:txBody>
      </p:sp>
      <p:sp>
        <p:nvSpPr>
          <p:cNvPr id="5" name="TextBox 4">
            <a:extLst>
              <a:ext uri="{FF2B5EF4-FFF2-40B4-BE49-F238E27FC236}">
                <a16:creationId xmlns:a16="http://schemas.microsoft.com/office/drawing/2014/main" id="{F09E6F95-EC52-B6CD-0434-2CC5B3A49FAD}"/>
              </a:ext>
            </a:extLst>
          </p:cNvPr>
          <p:cNvSpPr txBox="1"/>
          <p:nvPr/>
        </p:nvSpPr>
        <p:spPr>
          <a:xfrm>
            <a:off x="405121" y="2056727"/>
            <a:ext cx="7686651" cy="2744545"/>
          </a:xfrm>
          <a:prstGeom prst="rect">
            <a:avLst/>
          </a:prstGeom>
          <a:noFill/>
        </p:spPr>
        <p:txBody>
          <a:bodyPr wrap="square" lIns="0" tIns="0" rIns="0" bIns="0" rtlCol="0" anchor="t">
            <a:noAutofit/>
          </a:bodyPr>
          <a:lstStyle/>
          <a:p>
            <a:pPr>
              <a:lnSpc>
                <a:spcPct val="95000"/>
              </a:lnSpc>
              <a:spcAft>
                <a:spcPts val="1600"/>
              </a:spcAft>
            </a:pPr>
            <a:r>
              <a:rPr lang="en-US" sz="2400" dirty="0">
                <a:solidFill>
                  <a:srgbClr val="161F48"/>
                </a:solidFill>
                <a:latin typeface="Roboto Medium" panose="02000000000000000000" pitchFamily="2" charset="0"/>
                <a:ea typeface="Roboto Medium" panose="02000000000000000000" pitchFamily="2" charset="0"/>
              </a:rPr>
              <a:t>The U.S. is the only advanced economy without a national paid family and medical leave policy – NJ is one of few states that has one!</a:t>
            </a:r>
          </a:p>
          <a:p>
            <a:pPr>
              <a:lnSpc>
                <a:spcPct val="95000"/>
              </a:lnSpc>
              <a:spcAft>
                <a:spcPts val="1200"/>
              </a:spcAft>
            </a:pPr>
            <a:r>
              <a:rPr lang="en-US" sz="2400" dirty="0">
                <a:solidFill>
                  <a:srgbClr val="161F48"/>
                </a:solidFill>
                <a:latin typeface="Roboto Medium"/>
                <a:ea typeface="Roboto Medium"/>
              </a:rPr>
              <a:t>NJ Paid Family and Medical Leave supports </a:t>
            </a:r>
            <a:r>
              <a:rPr lang="en-US" sz="2400" b="1" dirty="0">
                <a:solidFill>
                  <a:srgbClr val="F36E4E"/>
                </a:solidFill>
                <a:latin typeface="Roboto Medium"/>
                <a:ea typeface="Roboto Medium"/>
              </a:rPr>
              <a:t>our health </a:t>
            </a:r>
            <a:r>
              <a:rPr lang="en-US" sz="2400" dirty="0">
                <a:solidFill>
                  <a:srgbClr val="161F48"/>
                </a:solidFill>
                <a:latin typeface="Roboto Medium"/>
                <a:ea typeface="Roboto Medium"/>
              </a:rPr>
              <a:t>and </a:t>
            </a:r>
            <a:r>
              <a:rPr lang="en-US" sz="2400" b="1" dirty="0">
                <a:solidFill>
                  <a:srgbClr val="F36E4E"/>
                </a:solidFill>
                <a:latin typeface="Roboto Medium"/>
                <a:ea typeface="Roboto Medium"/>
              </a:rPr>
              <a:t>the health of our families </a:t>
            </a:r>
            <a:r>
              <a:rPr lang="en-US" sz="2400" dirty="0">
                <a:solidFill>
                  <a:srgbClr val="161F48"/>
                </a:solidFill>
                <a:latin typeface="Roboto Medium"/>
                <a:ea typeface="Roboto Medium"/>
              </a:rPr>
              <a:t>while advancing </a:t>
            </a:r>
            <a:r>
              <a:rPr lang="en-US" sz="2400" b="1" dirty="0">
                <a:solidFill>
                  <a:srgbClr val="F36E4E"/>
                </a:solidFill>
                <a:latin typeface="Roboto Medium"/>
                <a:ea typeface="Roboto Medium"/>
              </a:rPr>
              <a:t>economic security</a:t>
            </a:r>
            <a:r>
              <a:rPr lang="en-US" sz="2400" dirty="0">
                <a:solidFill>
                  <a:srgbClr val="161F48"/>
                </a:solidFill>
                <a:latin typeface="Roboto Medium"/>
                <a:ea typeface="Roboto Medium"/>
              </a:rPr>
              <a:t>, </a:t>
            </a:r>
            <a:r>
              <a:rPr lang="en-US" sz="2400" b="1" dirty="0">
                <a:solidFill>
                  <a:srgbClr val="F36E4E"/>
                </a:solidFill>
                <a:latin typeface="Roboto Medium"/>
                <a:ea typeface="Roboto Medium"/>
              </a:rPr>
              <a:t>productivity </a:t>
            </a:r>
            <a:r>
              <a:rPr lang="en-US" sz="2400" dirty="0">
                <a:solidFill>
                  <a:srgbClr val="161F48"/>
                </a:solidFill>
                <a:latin typeface="Roboto Medium"/>
                <a:ea typeface="Roboto Medium"/>
              </a:rPr>
              <a:t>at work, and </a:t>
            </a:r>
            <a:r>
              <a:rPr lang="en-US" sz="2400" b="1" dirty="0">
                <a:solidFill>
                  <a:srgbClr val="F36E4E"/>
                </a:solidFill>
                <a:latin typeface="Roboto Medium"/>
                <a:ea typeface="Roboto Medium"/>
              </a:rPr>
              <a:t>gender equality</a:t>
            </a:r>
            <a:r>
              <a:rPr lang="en-US" sz="2400" dirty="0">
                <a:solidFill>
                  <a:srgbClr val="161F48"/>
                </a:solidFill>
                <a:latin typeface="Roboto Medium"/>
                <a:ea typeface="Roboto Medium"/>
              </a:rPr>
              <a:t>.</a:t>
            </a:r>
          </a:p>
          <a:p>
            <a:pPr marL="233045" indent="-233045"/>
            <a:endParaRPr lang="en-US" sz="2400" dirty="0">
              <a:solidFill>
                <a:srgbClr val="F36E4E"/>
              </a:solidFill>
              <a:latin typeface="Roboto Medium" panose="02000000000000000000" pitchFamily="2" charset="0"/>
              <a:ea typeface="Roboto Medium" panose="02000000000000000000" pitchFamily="2" charset="0"/>
            </a:endParaRPr>
          </a:p>
          <a:p>
            <a:pPr marL="233045" indent="-233045"/>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65597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93723"/>
            <a:ext cx="8628017" cy="679270"/>
          </a:xfrm>
          <a:prstGeom prst="rect">
            <a:avLst/>
          </a:prstGeom>
          <a:noFill/>
        </p:spPr>
        <p:txBody>
          <a:bodyPr wrap="square" lIns="0" tIns="0" rIns="0" bIns="0" rtlCol="0">
            <a:noAutofit/>
          </a:bodyPr>
          <a:lstStyle/>
          <a:p>
            <a:r>
              <a:rPr lang="en-US" sz="3000" b="1">
                <a:solidFill>
                  <a:schemeClr val="bg1"/>
                </a:solidFill>
                <a:latin typeface="Roboto Black" panose="02000000000000000000" pitchFamily="2" charset="0"/>
                <a:ea typeface="Roboto Black" panose="02000000000000000000" pitchFamily="2" charset="0"/>
              </a:rPr>
              <a:t>NEW JERSEY FAMILY LEAVE ACT (NJFLA)</a:t>
            </a:r>
          </a:p>
        </p:txBody>
      </p:sp>
      <p:sp>
        <p:nvSpPr>
          <p:cNvPr id="5" name="TextBox 4">
            <a:extLst>
              <a:ext uri="{FF2B5EF4-FFF2-40B4-BE49-F238E27FC236}">
                <a16:creationId xmlns:a16="http://schemas.microsoft.com/office/drawing/2014/main" id="{E3EAE428-37D5-8D86-CCBD-DB682CD798F8}"/>
              </a:ext>
            </a:extLst>
          </p:cNvPr>
          <p:cNvSpPr txBox="1"/>
          <p:nvPr/>
        </p:nvSpPr>
        <p:spPr>
          <a:xfrm>
            <a:off x="100361" y="1932165"/>
            <a:ext cx="8624340" cy="3668751"/>
          </a:xfrm>
          <a:prstGeom prst="rect">
            <a:avLst/>
          </a:prstGeom>
          <a:noFill/>
        </p:spPr>
        <p:txBody>
          <a:bodyPr wrap="square" lIns="0" tIns="0" rIns="0" bIns="0" rtlCol="0">
            <a:noAutofit/>
          </a:bodyPr>
          <a:lstStyle/>
          <a:p>
            <a:pPr marL="571500" indent="-225425" fontAlgn="base">
              <a:spcAft>
                <a:spcPts val="1200"/>
              </a:spcAft>
              <a:buClr>
                <a:srgbClr val="F36E4E"/>
              </a:buClr>
              <a:buFont typeface="Arial" panose="020B0604020202020204" pitchFamily="34" charset="0"/>
              <a:buChar char="•"/>
            </a:pPr>
            <a:r>
              <a:rPr lang="en-US" sz="1700" dirty="0">
                <a:solidFill>
                  <a:srgbClr val="161F48"/>
                </a:solidFill>
                <a:latin typeface="Roboto Medium" panose="020B0604020202020204" charset="0"/>
                <a:ea typeface="Roboto Medium" panose="020B0604020202020204" charset="0"/>
              </a:rPr>
              <a:t>Applies to employers with 30 or more employees worldwide, or government entities regardless of size</a:t>
            </a:r>
          </a:p>
          <a:p>
            <a:pPr marL="571500" indent="-225425" fontAlgn="base">
              <a:spcAft>
                <a:spcPts val="1200"/>
              </a:spcAft>
              <a:buClr>
                <a:srgbClr val="F36E4E"/>
              </a:buClr>
              <a:buFont typeface="Arial" panose="020B0604020202020204" pitchFamily="34" charset="0"/>
              <a:buChar char="•"/>
            </a:pPr>
            <a:r>
              <a:rPr lang="en-US" sz="1700" dirty="0">
                <a:solidFill>
                  <a:srgbClr val="161F48"/>
                </a:solidFill>
                <a:latin typeface="Roboto Medium" panose="020B0604020202020204" charset="0"/>
                <a:ea typeface="Roboto Medium" panose="020B0604020202020204" charset="0"/>
              </a:rPr>
              <a:t>Employee must have worked there for at least 12 months</a:t>
            </a:r>
          </a:p>
          <a:p>
            <a:pPr marL="571500" indent="-225425" fontAlgn="base">
              <a:spcAft>
                <a:spcPts val="1200"/>
              </a:spcAft>
              <a:buClr>
                <a:srgbClr val="F36E4E"/>
              </a:buClr>
              <a:buFont typeface="Arial" panose="020B0604020202020204" pitchFamily="34" charset="0"/>
              <a:buChar char="•"/>
            </a:pPr>
            <a:r>
              <a:rPr lang="en-US" sz="1700" dirty="0">
                <a:solidFill>
                  <a:srgbClr val="161F48"/>
                </a:solidFill>
                <a:latin typeface="Roboto Medium" panose="020B0604020202020204" charset="0"/>
                <a:ea typeface="Roboto Medium" panose="020B0604020202020204" charset="0"/>
              </a:rPr>
              <a:t>Employee must have worked at least 1,000 hours in the past 12 months (furlough/layoff exceptions)</a:t>
            </a:r>
          </a:p>
          <a:p>
            <a:pPr marL="571500" indent="-225425" fontAlgn="base">
              <a:spcAft>
                <a:spcPts val="1200"/>
              </a:spcAft>
              <a:buClr>
                <a:srgbClr val="F36E4E"/>
              </a:buClr>
              <a:buFont typeface="Arial" panose="020B0604020202020204" pitchFamily="34" charset="0"/>
              <a:buChar char="•"/>
            </a:pPr>
            <a:r>
              <a:rPr lang="en-US" sz="1700" dirty="0">
                <a:solidFill>
                  <a:srgbClr val="161F48"/>
                </a:solidFill>
                <a:latin typeface="Roboto Medium" panose="020B0604020202020204" charset="0"/>
                <a:ea typeface="Roboto Medium" panose="020B0604020202020204" charset="0"/>
              </a:rPr>
              <a:t>Employee must generally give employer notice if the leave is foreseeable (some exceptions)</a:t>
            </a:r>
          </a:p>
          <a:p>
            <a:pPr marL="571500" indent="-225425" fontAlgn="base">
              <a:spcAft>
                <a:spcPts val="1200"/>
              </a:spcAft>
              <a:buClr>
                <a:srgbClr val="F36E4E"/>
              </a:buClr>
              <a:buFont typeface="Arial" panose="020B0604020202020204" pitchFamily="34" charset="0"/>
              <a:buChar char="•"/>
            </a:pPr>
            <a:r>
              <a:rPr lang="en-US" sz="1700" dirty="0">
                <a:solidFill>
                  <a:srgbClr val="161F48"/>
                </a:solidFill>
                <a:latin typeface="Roboto Medium" panose="020B0604020202020204" charset="0"/>
                <a:ea typeface="Roboto Medium" panose="020B0604020202020204" charset="0"/>
              </a:rPr>
              <a:t>All these requirements must be met or an employer is not required to hold the employee’s job</a:t>
            </a:r>
          </a:p>
        </p:txBody>
      </p:sp>
    </p:spTree>
    <p:extLst>
      <p:ext uri="{BB962C8B-B14F-4D97-AF65-F5344CB8AC3E}">
        <p14:creationId xmlns:p14="http://schemas.microsoft.com/office/powerpoint/2010/main" val="3137948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44C78A-09D0-654D-8793-28DBCC34293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F025827-983E-FB4A-857A-302DFB654FDA}"/>
              </a:ext>
            </a:extLst>
          </p:cNvPr>
          <p:cNvSpPr txBox="1"/>
          <p:nvPr/>
        </p:nvSpPr>
        <p:spPr>
          <a:xfrm>
            <a:off x="333103" y="133659"/>
            <a:ext cx="5784893" cy="966652"/>
          </a:xfrm>
          <a:prstGeom prst="rect">
            <a:avLst/>
          </a:prstGeom>
          <a:noFill/>
        </p:spPr>
        <p:txBody>
          <a:bodyPr wrap="square" lIns="0" tIns="0" rIns="0" bIns="0" rtlCol="0">
            <a:noAutofit/>
          </a:bodyPr>
          <a:lstStyle/>
          <a:p>
            <a:r>
              <a:rPr lang="en-US" sz="2400" b="1">
                <a:solidFill>
                  <a:schemeClr val="bg1"/>
                </a:solidFill>
                <a:latin typeface="Roboto Black" panose="02000000000000000000" pitchFamily="2" charset="0"/>
                <a:ea typeface="Roboto Black" panose="02000000000000000000" pitchFamily="2" charset="0"/>
              </a:rPr>
              <a:t>PAID AND JOB-PROTECTED LEAVE DURING PREGNANCY AND RECOVERY </a:t>
            </a:r>
          </a:p>
        </p:txBody>
      </p:sp>
      <p:pic>
        <p:nvPicPr>
          <p:cNvPr id="8" name="Picture 7" descr="Graphical user interface&#10;&#10;Description automatically generated with medium confidence">
            <a:extLst>
              <a:ext uri="{FF2B5EF4-FFF2-40B4-BE49-F238E27FC236}">
                <a16:creationId xmlns:a16="http://schemas.microsoft.com/office/drawing/2014/main" id="{53CF07CD-24CA-4DEE-828A-48FF504ED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56" y="1533689"/>
            <a:ext cx="7811888" cy="4914245"/>
          </a:xfrm>
          <a:prstGeom prst="rect">
            <a:avLst/>
          </a:prstGeom>
        </p:spPr>
      </p:pic>
    </p:spTree>
    <p:extLst>
      <p:ext uri="{BB962C8B-B14F-4D97-AF65-F5344CB8AC3E}">
        <p14:creationId xmlns:p14="http://schemas.microsoft.com/office/powerpoint/2010/main" val="3563410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44C78A-09D0-654D-8793-28DBCC34293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F025827-983E-FB4A-857A-302DFB654FDA}"/>
              </a:ext>
            </a:extLst>
          </p:cNvPr>
          <p:cNvSpPr txBox="1"/>
          <p:nvPr/>
        </p:nvSpPr>
        <p:spPr>
          <a:xfrm>
            <a:off x="333103" y="133659"/>
            <a:ext cx="5898015" cy="966652"/>
          </a:xfrm>
          <a:prstGeom prst="rect">
            <a:avLst/>
          </a:prstGeom>
          <a:noFill/>
        </p:spPr>
        <p:txBody>
          <a:bodyPr wrap="square" lIns="0" tIns="0" rIns="0" bIns="0" rtlCol="0">
            <a:noAutofit/>
          </a:bodyPr>
          <a:lstStyle/>
          <a:p>
            <a:r>
              <a:rPr lang="en-US" sz="2400" b="1">
                <a:solidFill>
                  <a:schemeClr val="bg1"/>
                </a:solidFill>
                <a:latin typeface="Roboto Black" panose="02000000000000000000" pitchFamily="2" charset="0"/>
                <a:ea typeface="Roboto Black" panose="02000000000000000000" pitchFamily="2" charset="0"/>
              </a:rPr>
              <a:t>PAID AND JOB-PROTECTED LEAVE DURING PREGNANCY AND RECOVERY </a:t>
            </a:r>
          </a:p>
        </p:txBody>
      </p:sp>
      <p:pic>
        <p:nvPicPr>
          <p:cNvPr id="5" name="Picture 4" descr="Text&#10;&#10;Description automatically generated with medium confidence">
            <a:extLst>
              <a:ext uri="{FF2B5EF4-FFF2-40B4-BE49-F238E27FC236}">
                <a16:creationId xmlns:a16="http://schemas.microsoft.com/office/drawing/2014/main" id="{5B3EE023-5A03-4FE1-8794-BD4B9CF27CAA}"/>
              </a:ext>
            </a:extLst>
          </p:cNvPr>
          <p:cNvPicPr>
            <a:picLocks noChangeAspect="1"/>
          </p:cNvPicPr>
          <p:nvPr/>
        </p:nvPicPr>
        <p:blipFill rotWithShape="1">
          <a:blip r:embed="rId4">
            <a:extLst>
              <a:ext uri="{28A0092B-C50C-407E-A947-70E740481C1C}">
                <a14:useLocalDpi xmlns:a14="http://schemas.microsoft.com/office/drawing/2010/main" val="0"/>
              </a:ext>
            </a:extLst>
          </a:blip>
          <a:srcRect t="16481"/>
          <a:stretch/>
        </p:blipFill>
        <p:spPr>
          <a:xfrm>
            <a:off x="702749" y="1710761"/>
            <a:ext cx="7738502" cy="4807874"/>
          </a:xfrm>
          <a:prstGeom prst="rect">
            <a:avLst/>
          </a:prstGeom>
        </p:spPr>
      </p:pic>
    </p:spTree>
    <p:extLst>
      <p:ext uri="{BB962C8B-B14F-4D97-AF65-F5344CB8AC3E}">
        <p14:creationId xmlns:p14="http://schemas.microsoft.com/office/powerpoint/2010/main" val="360939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6D68DE-9D0E-E245-B825-1FE6E9A1F10E}"/>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a:hlinkClick r:id="rId4"/>
            <a:extLst>
              <a:ext uri="{FF2B5EF4-FFF2-40B4-BE49-F238E27FC236}">
                <a16:creationId xmlns:a16="http://schemas.microsoft.com/office/drawing/2014/main" id="{9D9A5CB4-13EA-F447-AA94-75ECB1385973}"/>
              </a:ext>
            </a:extLst>
          </p:cNvPr>
          <p:cNvSpPr/>
          <p:nvPr/>
        </p:nvSpPr>
        <p:spPr>
          <a:xfrm>
            <a:off x="957943" y="4902926"/>
            <a:ext cx="5947954" cy="792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76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444137" y="404947"/>
            <a:ext cx="8628017" cy="679270"/>
          </a:xfrm>
          <a:prstGeom prst="rect">
            <a:avLst/>
          </a:prstGeom>
          <a:noFill/>
        </p:spPr>
        <p:txBody>
          <a:bodyPr wrap="square" lIns="0" tIns="0" rIns="0" bIns="0" rtlCol="0">
            <a:noAutofit/>
          </a:bodyPr>
          <a:lstStyle/>
          <a:p>
            <a:r>
              <a:rPr lang="en-US" sz="4000" b="1">
                <a:solidFill>
                  <a:schemeClr val="bg1"/>
                </a:solidFill>
                <a:latin typeface="Roboto Black" panose="02000000000000000000" pitchFamily="2" charset="0"/>
                <a:ea typeface="Roboto Black" panose="02000000000000000000" pitchFamily="2" charset="0"/>
              </a:rPr>
              <a:t>RETALIATION</a:t>
            </a:r>
          </a:p>
        </p:txBody>
      </p:sp>
      <p:sp>
        <p:nvSpPr>
          <p:cNvPr id="7" name="TextBox 6">
            <a:extLst>
              <a:ext uri="{FF2B5EF4-FFF2-40B4-BE49-F238E27FC236}">
                <a16:creationId xmlns:a16="http://schemas.microsoft.com/office/drawing/2014/main" id="{04E0C7B0-3EDA-FF47-9E7F-C7A4CD44C195}"/>
              </a:ext>
            </a:extLst>
          </p:cNvPr>
          <p:cNvSpPr txBox="1"/>
          <p:nvPr/>
        </p:nvSpPr>
        <p:spPr>
          <a:xfrm>
            <a:off x="432986" y="1494944"/>
            <a:ext cx="8257411" cy="4072661"/>
          </a:xfrm>
          <a:prstGeom prst="rect">
            <a:avLst/>
          </a:prstGeom>
          <a:noFill/>
        </p:spPr>
        <p:txBody>
          <a:bodyPr wrap="square" lIns="0" tIns="0" rIns="0" bIns="0" rtlCol="0">
            <a:noAutofit/>
          </a:bodyPr>
          <a:lstStyle/>
          <a:p>
            <a:pPr marL="342900" marR="0" lvl="0" indent="-342900">
              <a:spcBef>
                <a:spcPts val="0"/>
              </a:spcBef>
              <a:spcAft>
                <a:spcPts val="800"/>
              </a:spcAft>
              <a:buClr>
                <a:srgbClr val="F36E4E"/>
              </a:buClr>
              <a:buFont typeface="Symbol" panose="05050102010706020507" pitchFamily="18" charset="2"/>
              <a:buChar char=""/>
            </a:pPr>
            <a:r>
              <a:rPr lang="en-US" sz="2200">
                <a:solidFill>
                  <a:srgbClr val="006782"/>
                </a:solidFill>
                <a:latin typeface="Roboto Medium" panose="02000000000000000000" pitchFamily="2" charset="0"/>
                <a:ea typeface="Roboto Medium" panose="02000000000000000000" pitchFamily="2" charset="0"/>
                <a:cs typeface="Arial" panose="020B0604020202020204" pitchFamily="34" charset="0"/>
              </a:rPr>
              <a:t>It is unlawful for an employer to retaliate against you for taking or seeking to take their Temporary Disability or Family Leave benefits. Retaliation includes, but is not limited to:</a:t>
            </a:r>
            <a:endParaRPr lang="en-US" sz="2200">
              <a:solidFill>
                <a:srgbClr val="006782"/>
              </a:solidFill>
              <a:latin typeface="Roboto Medium" panose="02000000000000000000" pitchFamily="2" charset="0"/>
              <a:ea typeface="Roboto Medium" panose="02000000000000000000" pitchFamily="2" charset="0"/>
            </a:endParaRPr>
          </a:p>
          <a:p>
            <a:pPr marL="973138" lvl="2" indent="-287338">
              <a:lnSpc>
                <a:spcPct val="95000"/>
              </a:lnSpc>
              <a:spcAft>
                <a:spcPts val="1200"/>
              </a:spcAft>
              <a:buClr>
                <a:srgbClr val="2D98AF"/>
              </a:buClr>
              <a:buSzPct val="55000"/>
              <a:buFont typeface=".Lucida Grande UI Regular"/>
              <a:buChar char="►"/>
            </a:pPr>
            <a:r>
              <a:rPr lang="en-US" sz="2000">
                <a:solidFill>
                  <a:srgbClr val="006782"/>
                </a:solidFill>
                <a:latin typeface="Roboto Medium" panose="02000000000000000000" pitchFamily="2" charset="0"/>
                <a:ea typeface="Roboto Medium" panose="02000000000000000000" pitchFamily="2" charset="0"/>
                <a:cs typeface="Arial" panose="020B0604020202020204" pitchFamily="34" charset="0"/>
              </a:rPr>
              <a:t>Being fired</a:t>
            </a:r>
          </a:p>
          <a:p>
            <a:pPr marL="973138" lvl="2" indent="-287338">
              <a:lnSpc>
                <a:spcPct val="95000"/>
              </a:lnSpc>
              <a:spcAft>
                <a:spcPts val="1200"/>
              </a:spcAft>
              <a:buClr>
                <a:srgbClr val="2D98AF"/>
              </a:buClr>
              <a:buSzPct val="55000"/>
              <a:buFont typeface=".Lucida Grande UI Regular"/>
              <a:buChar char="►"/>
            </a:pPr>
            <a:r>
              <a:rPr lang="en-US" sz="2000">
                <a:solidFill>
                  <a:srgbClr val="006782"/>
                </a:solidFill>
                <a:latin typeface="Roboto Medium" panose="02000000000000000000" pitchFamily="2" charset="0"/>
                <a:ea typeface="Roboto Medium" panose="02000000000000000000" pitchFamily="2" charset="0"/>
              </a:rPr>
              <a:t>Reducing your salary</a:t>
            </a:r>
          </a:p>
          <a:p>
            <a:pPr marL="973138" lvl="2" indent="-287338">
              <a:lnSpc>
                <a:spcPct val="95000"/>
              </a:lnSpc>
              <a:spcAft>
                <a:spcPts val="1200"/>
              </a:spcAft>
              <a:buClr>
                <a:srgbClr val="2D98AF"/>
              </a:buClr>
              <a:buSzPct val="55000"/>
              <a:buFont typeface=".Lucida Grande UI Regular"/>
              <a:buChar char="►"/>
            </a:pPr>
            <a:r>
              <a:rPr lang="en-US" sz="2000">
                <a:solidFill>
                  <a:srgbClr val="006782"/>
                </a:solidFill>
                <a:latin typeface="Roboto Medium" panose="02000000000000000000" pitchFamily="2" charset="0"/>
                <a:ea typeface="Roboto Medium" panose="02000000000000000000" pitchFamily="2" charset="0"/>
              </a:rPr>
              <a:t>Increasing oversight on your job duties</a:t>
            </a:r>
          </a:p>
          <a:p>
            <a:pPr marL="973138" lvl="2" indent="-287338">
              <a:lnSpc>
                <a:spcPct val="95000"/>
              </a:lnSpc>
              <a:spcAft>
                <a:spcPts val="1200"/>
              </a:spcAft>
              <a:buClr>
                <a:srgbClr val="2D98AF"/>
              </a:buClr>
              <a:buSzPct val="55000"/>
              <a:buFont typeface=".Lucida Grande UI Regular"/>
              <a:buChar char="►"/>
            </a:pPr>
            <a:r>
              <a:rPr lang="en-US" sz="2000">
                <a:solidFill>
                  <a:srgbClr val="006782"/>
                </a:solidFill>
                <a:latin typeface="Roboto Medium" panose="02000000000000000000" pitchFamily="2" charset="0"/>
                <a:ea typeface="Roboto Medium" panose="02000000000000000000" pitchFamily="2" charset="0"/>
              </a:rPr>
              <a:t>Changing your workplace responsibilities </a:t>
            </a:r>
          </a:p>
          <a:p>
            <a:pPr marL="973138" lvl="2" indent="-287338">
              <a:lnSpc>
                <a:spcPct val="95000"/>
              </a:lnSpc>
              <a:spcAft>
                <a:spcPts val="1200"/>
              </a:spcAft>
              <a:buClr>
                <a:srgbClr val="2D98AF"/>
              </a:buClr>
              <a:buSzPct val="55000"/>
              <a:buFont typeface=".Lucida Grande UI Regular"/>
              <a:buChar char="►"/>
            </a:pPr>
            <a:r>
              <a:rPr lang="en-US" sz="2000">
                <a:solidFill>
                  <a:srgbClr val="006782"/>
                </a:solidFill>
                <a:latin typeface="Roboto Medium" panose="02000000000000000000" pitchFamily="2" charset="0"/>
                <a:ea typeface="Roboto Medium" panose="02000000000000000000" pitchFamily="2" charset="0"/>
              </a:rPr>
              <a:t>Excluding you from meetings</a:t>
            </a:r>
          </a:p>
          <a:p>
            <a:pPr marL="342900" indent="-342900">
              <a:buClr>
                <a:srgbClr val="F36E4E"/>
              </a:buClr>
              <a:buFont typeface="Symbol" panose="05050102010706020507" pitchFamily="18" charset="2"/>
              <a:buChar char=""/>
            </a:pPr>
            <a:r>
              <a:rPr lang="en-US" sz="2200">
                <a:solidFill>
                  <a:srgbClr val="006782"/>
                </a:solidFill>
                <a:latin typeface="Roboto Medium" panose="02000000000000000000" pitchFamily="2" charset="0"/>
                <a:ea typeface="Roboto Medium" panose="02000000000000000000" pitchFamily="2" charset="0"/>
                <a:cs typeface="Arial" panose="020B0604020202020204" pitchFamily="34" charset="0"/>
              </a:rPr>
              <a:t>If retaliation occurs, you have the right to take private legal action.</a:t>
            </a:r>
            <a:endParaRPr lang="en-US" sz="2200">
              <a:solidFill>
                <a:srgbClr val="006782"/>
              </a:solidFill>
              <a:latin typeface="Roboto Medium" panose="02000000000000000000" pitchFamily="2" charset="0"/>
              <a:ea typeface="Roboto Medium" panose="02000000000000000000" pitchFamily="2" charset="0"/>
            </a:endParaRPr>
          </a:p>
          <a:p>
            <a:pPr marL="233363" indent="-233363"/>
            <a:endParaRPr lang="en-US" sz="2400">
              <a:solidFill>
                <a:srgbClr val="006782"/>
              </a:solidFill>
              <a:latin typeface="Roboto Medium" panose="02000000000000000000" pitchFamily="2" charset="0"/>
              <a:ea typeface="Roboto Medium" panose="02000000000000000000" pitchFamily="2" charset="0"/>
            </a:endParaRPr>
          </a:p>
          <a:p>
            <a:pPr marL="233363" indent="-233363"/>
            <a:endParaRPr lang="en-US" sz="2400">
              <a:solidFill>
                <a:srgbClr val="006782"/>
              </a:solidFill>
              <a:latin typeface="Roboto Medium" panose="02000000000000000000" pitchFamily="2" charset="0"/>
              <a:ea typeface="Roboto Medium" panose="02000000000000000000" pitchFamily="2" charset="0"/>
            </a:endParaRPr>
          </a:p>
          <a:p>
            <a:pPr marL="233363" indent="-233363"/>
            <a:endParaRPr lang="en-US" sz="2400">
              <a:solidFill>
                <a:srgbClr val="006782"/>
              </a:solidFill>
              <a:latin typeface="Roboto Medium" panose="02000000000000000000" pitchFamily="2" charset="0"/>
              <a:ea typeface="Roboto Medium" panose="02000000000000000000" pitchFamily="2" charset="0"/>
            </a:endParaRPr>
          </a:p>
          <a:p>
            <a:endParaRPr lang="en-US" sz="2400">
              <a:solidFill>
                <a:srgbClr val="006782"/>
              </a:solidFill>
              <a:latin typeface="Roboto Medium" panose="02000000000000000000" pitchFamily="2" charset="0"/>
              <a:ea typeface="Roboto Medium" panose="02000000000000000000" pitchFamily="2" charset="0"/>
            </a:endParaRPr>
          </a:p>
          <a:p>
            <a:endParaRPr lang="en-US" sz="2400">
              <a:solidFill>
                <a:srgbClr val="006782"/>
              </a:solidFill>
              <a:latin typeface="Roboto Medium" panose="02000000000000000000" pitchFamily="2" charset="0"/>
              <a:ea typeface="Roboto Medium" panose="02000000000000000000" pitchFamily="2" charset="0"/>
            </a:endParaRPr>
          </a:p>
          <a:p>
            <a:endParaRPr lang="en-US" sz="2400">
              <a:solidFill>
                <a:srgbClr val="006782"/>
              </a:solidFill>
              <a:latin typeface="Roboto Medium" panose="02000000000000000000" pitchFamily="2" charset="0"/>
              <a:ea typeface="Roboto Medium" panose="02000000000000000000" pitchFamily="2" charset="0"/>
            </a:endParaRPr>
          </a:p>
          <a:p>
            <a:endParaRPr lang="en-US" sz="2400">
              <a:solidFill>
                <a:srgbClr val="006782"/>
              </a:solidFill>
              <a:latin typeface="Roboto Medium" panose="02000000000000000000" pitchFamily="2" charset="0"/>
              <a:ea typeface="Roboto Medium" panose="02000000000000000000" pitchFamily="2" charset="0"/>
            </a:endParaRPr>
          </a:p>
          <a:p>
            <a:endParaRPr lang="en-US" sz="2400">
              <a:solidFill>
                <a:srgbClr val="006782"/>
              </a:solidFill>
              <a:latin typeface="Roboto Medium" panose="02000000000000000000" pitchFamily="2" charset="0"/>
              <a:ea typeface="Roboto Medium" panose="02000000000000000000" pitchFamily="2" charset="0"/>
            </a:endParaRPr>
          </a:p>
          <a:p>
            <a:endParaRPr lang="en-US" sz="2400">
              <a:solidFill>
                <a:srgbClr val="006782"/>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164045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27071C-90C2-E445-A8A0-CCD5B35AD6AF}"/>
              </a:ext>
            </a:extLst>
          </p:cNvPr>
          <p:cNvPicPr>
            <a:picLocks noChangeAspect="1"/>
          </p:cNvPicPr>
          <p:nvPr/>
        </p:nvPicPr>
        <p:blipFill>
          <a:blip r:embed="rId3"/>
          <a:stretch>
            <a:fillRect/>
          </a:stretch>
        </p:blipFill>
        <p:spPr>
          <a:xfrm>
            <a:off x="3600" y="-5997"/>
            <a:ext cx="9144000" cy="6858000"/>
          </a:xfrm>
          <a:prstGeom prst="rect">
            <a:avLst/>
          </a:prstGeom>
        </p:spPr>
      </p:pic>
      <p:sp>
        <p:nvSpPr>
          <p:cNvPr id="4" name="TextBox 3">
            <a:extLst>
              <a:ext uri="{FF2B5EF4-FFF2-40B4-BE49-F238E27FC236}">
                <a16:creationId xmlns:a16="http://schemas.microsoft.com/office/drawing/2014/main" id="{CB79CDD2-35FD-844A-92A2-5D2C48A24E16}"/>
              </a:ext>
            </a:extLst>
          </p:cNvPr>
          <p:cNvSpPr txBox="1"/>
          <p:nvPr/>
        </p:nvSpPr>
        <p:spPr>
          <a:xfrm>
            <a:off x="1592827" y="2671968"/>
            <a:ext cx="6843250" cy="1442618"/>
          </a:xfrm>
          <a:prstGeom prst="rect">
            <a:avLst/>
          </a:prstGeom>
          <a:noFill/>
        </p:spPr>
        <p:txBody>
          <a:bodyPr wrap="square" lIns="0" tIns="0" rIns="0" bIns="0" rtlCol="0" anchor="t">
            <a:noAutofit/>
          </a:bodyPr>
          <a:lstStyle/>
          <a:p>
            <a:pPr>
              <a:lnSpc>
                <a:spcPct val="85000"/>
              </a:lnSpc>
              <a:spcAft>
                <a:spcPts val="1400"/>
              </a:spcAft>
            </a:pPr>
            <a:endParaRPr lang="en-US" sz="2000" b="1" dirty="0">
              <a:solidFill>
                <a:srgbClr val="F36E4E"/>
              </a:solidFill>
              <a:latin typeface="Roboto Black" panose="02000000000000000000" pitchFamily="2" charset="0"/>
              <a:ea typeface="Roboto Black" panose="02000000000000000000" pitchFamily="2" charset="0"/>
            </a:endParaRPr>
          </a:p>
          <a:p>
            <a:pPr marL="800100" lvl="1" indent="-342900">
              <a:spcAft>
                <a:spcPts val="600"/>
              </a:spcAft>
              <a:buFont typeface="Arial" panose="020B0604020202020204" pitchFamily="34" charset="0"/>
              <a:buChar char="•"/>
            </a:pPr>
            <a:r>
              <a:rPr lang="en-US" dirty="0">
                <a:solidFill>
                  <a:srgbClr val="161F48"/>
                </a:solidFill>
                <a:latin typeface="Roboto Medium"/>
                <a:ea typeface="Roboto Medium"/>
              </a:rPr>
              <a:t>Customer service: 609-292-7060</a:t>
            </a:r>
          </a:p>
          <a:p>
            <a:pPr marL="800100" lvl="1" indent="-342900">
              <a:spcAft>
                <a:spcPts val="600"/>
              </a:spcAft>
              <a:buFont typeface="Arial" panose="020B0604020202020204" pitchFamily="34" charset="0"/>
              <a:buChar char="•"/>
            </a:pPr>
            <a:r>
              <a:rPr lang="en-US" dirty="0">
                <a:solidFill>
                  <a:srgbClr val="161F48"/>
                </a:solidFill>
                <a:latin typeface="Roboto Medium"/>
                <a:ea typeface="Roboto Medium"/>
              </a:rPr>
              <a:t>Website: </a:t>
            </a:r>
            <a:r>
              <a:rPr lang="en-US" sz="1800" b="1" dirty="0">
                <a:solidFill>
                  <a:srgbClr val="2D98AF"/>
                </a:solidFill>
                <a:latin typeface="Roboto"/>
                <a:ea typeface="Roboto"/>
              </a:rPr>
              <a:t>myleavebenefits.nj.gov </a:t>
            </a:r>
            <a:r>
              <a:rPr lang="en-US" dirty="0">
                <a:solidFill>
                  <a:srgbClr val="161F48"/>
                </a:solidFill>
                <a:latin typeface="Roboto Medium"/>
                <a:ea typeface="Roboto Medium"/>
              </a:rPr>
              <a:t>/ click “Need Help?”</a:t>
            </a:r>
          </a:p>
          <a:p>
            <a:pPr marL="800100" lvl="1" indent="-342900">
              <a:spcAft>
                <a:spcPts val="600"/>
              </a:spcAft>
              <a:buFont typeface="Arial" panose="020B0604020202020204" pitchFamily="34" charset="0"/>
              <a:buChar char="•"/>
            </a:pPr>
            <a:r>
              <a:rPr lang="en-US" dirty="0">
                <a:solidFill>
                  <a:srgbClr val="161F48"/>
                </a:solidFill>
                <a:latin typeface="Roboto Medium"/>
                <a:ea typeface="Roboto Medium"/>
              </a:rPr>
              <a:t>Mailing address:</a:t>
            </a:r>
          </a:p>
          <a:p>
            <a:pPr lvl="2">
              <a:spcAft>
                <a:spcPts val="600"/>
              </a:spcAft>
            </a:pPr>
            <a:r>
              <a:rPr lang="en-US" dirty="0">
                <a:solidFill>
                  <a:srgbClr val="161F48"/>
                </a:solidFill>
                <a:latin typeface="Roboto Medium"/>
                <a:ea typeface="Roboto Medium"/>
              </a:rPr>
              <a:t>NJ Department of Labor &amp; Workforce Development</a:t>
            </a:r>
          </a:p>
          <a:p>
            <a:pPr lvl="2">
              <a:spcAft>
                <a:spcPts val="600"/>
              </a:spcAft>
            </a:pPr>
            <a:r>
              <a:rPr lang="en-US" dirty="0">
                <a:solidFill>
                  <a:srgbClr val="161F48"/>
                </a:solidFill>
                <a:latin typeface="Roboto Medium"/>
                <a:ea typeface="Roboto Medium"/>
              </a:rPr>
              <a:t>Division of Temporary Disability &amp; Family Leave Insurance</a:t>
            </a:r>
          </a:p>
          <a:p>
            <a:pPr lvl="2">
              <a:spcAft>
                <a:spcPts val="600"/>
              </a:spcAft>
            </a:pPr>
            <a:r>
              <a:rPr lang="en-US" dirty="0">
                <a:solidFill>
                  <a:srgbClr val="161F48"/>
                </a:solidFill>
                <a:latin typeface="Roboto Medium"/>
                <a:ea typeface="Roboto Medium"/>
              </a:rPr>
              <a:t>PO Box 387</a:t>
            </a:r>
          </a:p>
          <a:p>
            <a:pPr lvl="2">
              <a:spcAft>
                <a:spcPts val="600"/>
              </a:spcAft>
            </a:pPr>
            <a:r>
              <a:rPr lang="en-US" dirty="0">
                <a:solidFill>
                  <a:srgbClr val="161F48"/>
                </a:solidFill>
                <a:latin typeface="Roboto Medium"/>
                <a:ea typeface="Roboto Medium"/>
              </a:rPr>
              <a:t>Trenton, NJ 08625-0387</a:t>
            </a:r>
          </a:p>
          <a:p>
            <a:pPr marL="801370" lvl="2" indent="-285750">
              <a:spcAft>
                <a:spcPts val="600"/>
              </a:spcAft>
              <a:buFont typeface="Arial" panose="020B0604020202020204" pitchFamily="34" charset="0"/>
              <a:buChar char="•"/>
            </a:pPr>
            <a:r>
              <a:rPr lang="en-US" dirty="0">
                <a:solidFill>
                  <a:srgbClr val="161F48"/>
                </a:solidFill>
                <a:latin typeface="Roboto Medium"/>
                <a:ea typeface="Roboto Medium"/>
              </a:rPr>
              <a:t>Fax: 609-984-4138</a:t>
            </a:r>
          </a:p>
        </p:txBody>
      </p:sp>
      <p:sp>
        <p:nvSpPr>
          <p:cNvPr id="2" name="TextBox 1">
            <a:extLst>
              <a:ext uri="{FF2B5EF4-FFF2-40B4-BE49-F238E27FC236}">
                <a16:creationId xmlns:a16="http://schemas.microsoft.com/office/drawing/2014/main" id="{E8247A8C-3291-A9F1-9A04-041B2D822EC5}"/>
              </a:ext>
            </a:extLst>
          </p:cNvPr>
          <p:cNvSpPr txBox="1"/>
          <p:nvPr/>
        </p:nvSpPr>
        <p:spPr>
          <a:xfrm>
            <a:off x="258144" y="2433859"/>
            <a:ext cx="6283675" cy="535484"/>
          </a:xfrm>
          <a:prstGeom prst="rect">
            <a:avLst/>
          </a:prstGeom>
          <a:noFill/>
        </p:spPr>
        <p:txBody>
          <a:bodyPr wrap="square" lIns="0" tIns="0" rIns="0" bIns="0" rtlCol="0">
            <a:noAutofit/>
          </a:bodyPr>
          <a:lstStyle/>
          <a:p>
            <a:pPr>
              <a:lnSpc>
                <a:spcPct val="85000"/>
              </a:lnSpc>
              <a:spcAft>
                <a:spcPts val="1400"/>
              </a:spcAft>
            </a:pPr>
            <a:r>
              <a:rPr lang="en-US" sz="2000" b="1" dirty="0">
                <a:solidFill>
                  <a:srgbClr val="F36E4E"/>
                </a:solidFill>
                <a:latin typeface="Roboto" panose="02000000000000000000" pitchFamily="2" charset="0"/>
                <a:ea typeface="Roboto" panose="02000000000000000000" pitchFamily="2" charset="0"/>
              </a:rPr>
              <a:t>FOR MORE INFO OR HELP WITH A TEMPORARY DISABILITY OR FAMILY LEAVE INSURANCE CLAIM:</a:t>
            </a:r>
            <a:endParaRPr lang="en-US" sz="2000" b="1" dirty="0">
              <a:solidFill>
                <a:srgbClr val="F36E4E"/>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9175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333103" y="451086"/>
            <a:ext cx="8799482" cy="1029021"/>
          </a:xfrm>
          <a:prstGeom prst="rect">
            <a:avLst/>
          </a:prstGeom>
          <a:noFill/>
        </p:spPr>
        <p:txBody>
          <a:bodyPr wrap="square" lIns="0" tIns="0" rIns="0" bIns="0" rtlCol="0">
            <a:noAutofit/>
          </a:bodyPr>
          <a:lstStyle/>
          <a:p>
            <a:r>
              <a:rPr lang="en-US" sz="3200" b="1">
                <a:solidFill>
                  <a:srgbClr val="161F48"/>
                </a:solidFill>
                <a:latin typeface="Roboto Black" panose="02000000000000000000" pitchFamily="2" charset="0"/>
                <a:ea typeface="Roboto Black" panose="02000000000000000000" pitchFamily="2" charset="0"/>
              </a:rPr>
              <a:t>NJ PAID FAMILY &amp; MEDICAL LEAVE:</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3166341"/>
            <a:ext cx="8250458" cy="1736662"/>
          </a:xfrm>
          <a:prstGeom prst="rect">
            <a:avLst/>
          </a:prstGeom>
          <a:noFill/>
        </p:spPr>
        <p:txBody>
          <a:bodyPr wrap="square" lIns="0" tIns="0" rIns="0" bIns="0" rtlCol="0">
            <a:noAutofit/>
          </a:bodyPr>
          <a:lstStyle/>
          <a:p>
            <a:pPr marL="457200" indent="-457200">
              <a:lnSpc>
                <a:spcPct val="95000"/>
              </a:lnSpc>
              <a:spcAft>
                <a:spcPts val="600"/>
              </a:spcAft>
              <a:buFont typeface="Arial" panose="020B0604020202020204" pitchFamily="34" charset="0"/>
              <a:buChar char="•"/>
            </a:pPr>
            <a:r>
              <a:rPr lang="en-US" sz="2600" b="1">
                <a:solidFill>
                  <a:srgbClr val="F36E4E"/>
                </a:solidFill>
                <a:latin typeface="Roboto" panose="02000000000000000000" pitchFamily="2" charset="0"/>
                <a:ea typeface="Roboto" panose="02000000000000000000" pitchFamily="2" charset="0"/>
              </a:rPr>
              <a:t>NJ TEMPORARY DISABILITY INSURANCE (TDI)</a:t>
            </a:r>
          </a:p>
          <a:p>
            <a:pPr marL="457200" indent="-457200">
              <a:lnSpc>
                <a:spcPct val="95000"/>
              </a:lnSpc>
              <a:spcAft>
                <a:spcPts val="600"/>
              </a:spcAft>
              <a:buFont typeface="Arial" panose="020B0604020202020204" pitchFamily="34" charset="0"/>
              <a:buChar char="•"/>
            </a:pPr>
            <a:r>
              <a:rPr lang="en-US" sz="2600" b="1">
                <a:solidFill>
                  <a:srgbClr val="F36E4E"/>
                </a:solidFill>
                <a:latin typeface="Roboto" panose="02000000000000000000" pitchFamily="2" charset="0"/>
                <a:ea typeface="Roboto" panose="02000000000000000000" pitchFamily="2" charset="0"/>
              </a:rPr>
              <a:t>NJ FAMILY LEAVE INSURANCE (FLI)</a:t>
            </a:r>
          </a:p>
          <a:p>
            <a:pPr marL="457200" indent="-457200">
              <a:lnSpc>
                <a:spcPct val="95000"/>
              </a:lnSpc>
              <a:buFont typeface="Arial" panose="020B0604020202020204" pitchFamily="34" charset="0"/>
              <a:buChar char="•"/>
            </a:pPr>
            <a:r>
              <a:rPr lang="en-US" sz="2600" b="1">
                <a:solidFill>
                  <a:srgbClr val="F36E4E"/>
                </a:solidFill>
                <a:latin typeface="Roboto" panose="02000000000000000000" pitchFamily="2" charset="0"/>
                <a:ea typeface="Roboto" panose="02000000000000000000" pitchFamily="2" charset="0"/>
              </a:rPr>
              <a:t>STATE AND FEDERAL JOB PROTECTION LAWS</a:t>
            </a:r>
            <a:endParaRPr lang="en-US" sz="2400">
              <a:solidFill>
                <a:srgbClr val="F36E4E"/>
              </a:solidFill>
              <a:latin typeface="Roboto Medium" panose="02000000000000000000" pitchFamily="2" charset="0"/>
              <a:ea typeface="Roboto Medium" panose="02000000000000000000" pitchFamily="2" charset="0"/>
            </a:endParaRPr>
          </a:p>
          <a:p>
            <a:pPr marL="233363" indent="-233363"/>
            <a:endParaRPr lang="en-US" sz="2400">
              <a:solidFill>
                <a:srgbClr val="F36E4E"/>
              </a:solidFill>
              <a:latin typeface="Roboto Medium" panose="02000000000000000000" pitchFamily="2" charset="0"/>
              <a:ea typeface="Roboto Medium" panose="02000000000000000000" pitchFamily="2" charset="0"/>
            </a:endParaRPr>
          </a:p>
          <a:p>
            <a:pPr marL="233363" indent="-233363"/>
            <a:endParaRPr lang="en-US" sz="2400">
              <a:solidFill>
                <a:srgbClr val="F36E4E"/>
              </a:solidFill>
              <a:latin typeface="Roboto Medium" panose="02000000000000000000" pitchFamily="2" charset="0"/>
              <a:ea typeface="Roboto Medium" panose="02000000000000000000" pitchFamily="2" charset="0"/>
            </a:endParaRPr>
          </a:p>
          <a:p>
            <a:pPr marL="233363" indent="-233363"/>
            <a:endParaRPr lang="en-US" sz="2400">
              <a:solidFill>
                <a:srgbClr val="F36E4E"/>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38663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732106"/>
            <a:ext cx="8628017" cy="1467836"/>
          </a:xfrm>
          <a:prstGeom prst="rect">
            <a:avLst/>
          </a:prstGeom>
          <a:noFill/>
        </p:spPr>
        <p:txBody>
          <a:bodyPr wrap="square" lIns="0" tIns="0" rIns="0" bIns="0" rtlCol="0">
            <a:noAutofit/>
          </a:bodyPr>
          <a:lstStyle/>
          <a:p>
            <a:pPr>
              <a:lnSpc>
                <a:spcPct val="85000"/>
              </a:lnSpc>
            </a:pPr>
            <a:r>
              <a:rPr lang="en-US" sz="3600" b="1">
                <a:solidFill>
                  <a:srgbClr val="2D98AF"/>
                </a:solidFill>
                <a:latin typeface="Roboto Black" panose="02000000000000000000" pitchFamily="2" charset="0"/>
                <a:ea typeface="Roboto Black" panose="02000000000000000000" pitchFamily="2" charset="0"/>
              </a:rPr>
              <a:t>NJ TEMPORARY DISABILITY &amp;            FAMILY LEAVE INSURANCE</a:t>
            </a:r>
          </a:p>
        </p:txBody>
      </p:sp>
      <p:sp>
        <p:nvSpPr>
          <p:cNvPr id="5" name="TextBox 4">
            <a:extLst>
              <a:ext uri="{FF2B5EF4-FFF2-40B4-BE49-F238E27FC236}">
                <a16:creationId xmlns:a16="http://schemas.microsoft.com/office/drawing/2014/main" id="{73B3A264-576E-CD1A-10DC-15DD47ABFCC0}"/>
              </a:ext>
            </a:extLst>
          </p:cNvPr>
          <p:cNvSpPr txBox="1"/>
          <p:nvPr/>
        </p:nvSpPr>
        <p:spPr>
          <a:xfrm>
            <a:off x="529618" y="2201138"/>
            <a:ext cx="7686651" cy="4265022"/>
          </a:xfrm>
          <a:prstGeom prst="rect">
            <a:avLst/>
          </a:prstGeom>
          <a:noFill/>
        </p:spPr>
        <p:txBody>
          <a:bodyPr wrap="square" lIns="0" tIns="0" rIns="0" bIns="0" rtlCol="0">
            <a:noAutofit/>
          </a:bodyPr>
          <a:lstStyle/>
          <a:p>
            <a:pPr>
              <a:lnSpc>
                <a:spcPct val="95000"/>
              </a:lnSpc>
              <a:spcAft>
                <a:spcPts val="600"/>
              </a:spcAft>
              <a:buClr>
                <a:srgbClr val="F36E4E"/>
              </a:buClr>
            </a:pPr>
            <a:r>
              <a:rPr lang="en-US" sz="2400">
                <a:solidFill>
                  <a:srgbClr val="161F48"/>
                </a:solidFill>
                <a:latin typeface="Roboto Medium" panose="02000000000000000000" pitchFamily="2" charset="0"/>
                <a:ea typeface="Roboto Medium" panose="02000000000000000000" pitchFamily="2" charset="0"/>
              </a:rPr>
              <a:t>Cash benefits for when you have to stop working to:</a:t>
            </a:r>
          </a:p>
          <a:p>
            <a:pPr marL="342900" indent="-342900">
              <a:lnSpc>
                <a:spcPct val="95000"/>
              </a:lnSpc>
              <a:spcAft>
                <a:spcPts val="600"/>
              </a:spcAft>
              <a:buClr>
                <a:srgbClr val="F36E4E"/>
              </a:buClr>
              <a:buFont typeface="Arial" panose="020B0604020202020204" pitchFamily="34" charset="0"/>
              <a:buChar char="•"/>
            </a:pPr>
            <a:r>
              <a:rPr lang="en-US" sz="2400">
                <a:solidFill>
                  <a:srgbClr val="161F48"/>
                </a:solidFill>
                <a:latin typeface="Roboto Medium" panose="02000000000000000000" pitchFamily="2" charset="0"/>
                <a:ea typeface="Roboto Medium" panose="02000000000000000000" pitchFamily="2" charset="0"/>
              </a:rPr>
              <a:t>Care for your own or a loved one’s physical or mental health</a:t>
            </a:r>
          </a:p>
          <a:p>
            <a:pPr marL="342900" indent="-342900">
              <a:lnSpc>
                <a:spcPct val="95000"/>
              </a:lnSpc>
              <a:spcAft>
                <a:spcPts val="600"/>
              </a:spcAft>
              <a:buClr>
                <a:srgbClr val="F36E4E"/>
              </a:buClr>
              <a:buFont typeface="Arial" panose="020B0604020202020204" pitchFamily="34" charset="0"/>
              <a:buChar char="•"/>
            </a:pPr>
            <a:r>
              <a:rPr lang="en-US" sz="2400">
                <a:solidFill>
                  <a:srgbClr val="161F48"/>
                </a:solidFill>
                <a:latin typeface="Roboto Medium" panose="02000000000000000000" pitchFamily="2" charset="0"/>
                <a:ea typeface="Roboto Medium" panose="02000000000000000000" pitchFamily="2" charset="0"/>
              </a:rPr>
              <a:t>Care for yourself during pregnancy or childbirth recovery</a:t>
            </a:r>
          </a:p>
          <a:p>
            <a:pPr marL="342900" indent="-342900">
              <a:lnSpc>
                <a:spcPct val="95000"/>
              </a:lnSpc>
              <a:spcAft>
                <a:spcPts val="600"/>
              </a:spcAft>
              <a:buClr>
                <a:srgbClr val="F36E4E"/>
              </a:buClr>
              <a:buFont typeface="Arial" panose="020B0604020202020204" pitchFamily="34" charset="0"/>
              <a:buChar char="•"/>
            </a:pPr>
            <a:r>
              <a:rPr lang="en-US" sz="2400">
                <a:solidFill>
                  <a:srgbClr val="161F48"/>
                </a:solidFill>
                <a:latin typeface="Roboto Medium" panose="02000000000000000000" pitchFamily="2" charset="0"/>
                <a:ea typeface="Roboto Medium" panose="02000000000000000000" pitchFamily="2" charset="0"/>
              </a:rPr>
              <a:t>Bond with a new child</a:t>
            </a:r>
          </a:p>
          <a:p>
            <a:pPr marL="342900" indent="-342900">
              <a:lnSpc>
                <a:spcPct val="95000"/>
              </a:lnSpc>
              <a:spcAft>
                <a:spcPts val="600"/>
              </a:spcAft>
              <a:buClr>
                <a:srgbClr val="F36E4E"/>
              </a:buClr>
              <a:buFont typeface="Arial" panose="020B0604020202020204" pitchFamily="34" charset="0"/>
              <a:buChar char="•"/>
            </a:pPr>
            <a:r>
              <a:rPr lang="en-US" sz="2400">
                <a:solidFill>
                  <a:srgbClr val="161F48"/>
                </a:solidFill>
                <a:latin typeface="Roboto Medium" panose="02000000000000000000" pitchFamily="2" charset="0"/>
                <a:ea typeface="Roboto Medium" panose="02000000000000000000" pitchFamily="2" charset="0"/>
              </a:rPr>
              <a:t>Cope with domestic or sexual violence </a:t>
            </a:r>
          </a:p>
          <a:p>
            <a:pPr marL="233363" indent="-233363">
              <a:lnSpc>
                <a:spcPct val="95000"/>
              </a:lnSpc>
              <a:spcAft>
                <a:spcPts val="600"/>
              </a:spcAft>
            </a:pPr>
            <a:endParaRPr lang="en-US" sz="2400">
              <a:solidFill>
                <a:srgbClr val="161F48"/>
              </a:solidFill>
              <a:latin typeface="Roboto Medium" panose="02000000000000000000" pitchFamily="2" charset="0"/>
              <a:ea typeface="Roboto Medium" panose="02000000000000000000" pitchFamily="2" charset="0"/>
            </a:endParaRPr>
          </a:p>
          <a:p>
            <a:pPr marL="233363" indent="-233363"/>
            <a:endParaRPr lang="en-US" sz="2400">
              <a:solidFill>
                <a:srgbClr val="F36E4E"/>
              </a:solidFill>
              <a:latin typeface="Roboto Medium" panose="02000000000000000000" pitchFamily="2" charset="0"/>
              <a:ea typeface="Roboto Medium" panose="02000000000000000000" pitchFamily="2" charset="0"/>
            </a:endParaRPr>
          </a:p>
          <a:p>
            <a:pPr marL="233363" indent="-233363"/>
            <a:endParaRPr lang="en-US" sz="2400">
              <a:solidFill>
                <a:srgbClr val="F36E4E"/>
              </a:solidFill>
              <a:latin typeface="Roboto Medium" panose="02000000000000000000" pitchFamily="2" charset="0"/>
              <a:ea typeface="Roboto Medium" panose="02000000000000000000" pitchFamily="2" charset="0"/>
            </a:endParaRPr>
          </a:p>
          <a:p>
            <a:pPr marL="233363" indent="-233363"/>
            <a:endParaRPr lang="en-US" sz="2400">
              <a:solidFill>
                <a:srgbClr val="F36E4E"/>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a:p>
            <a:endParaRPr lang="en-US" sz="240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044139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69787"/>
            <a:ext cx="8628017" cy="679270"/>
          </a:xfrm>
          <a:prstGeom prst="rect">
            <a:avLst/>
          </a:prstGeom>
          <a:noFill/>
        </p:spPr>
        <p:txBody>
          <a:bodyPr wrap="square" lIns="0" tIns="0" rIns="0" bIns="0" rtlCol="0">
            <a:noAutofit/>
          </a:bodyPr>
          <a:lstStyle/>
          <a:p>
            <a:r>
              <a:rPr lang="en-US" sz="3600" b="1">
                <a:solidFill>
                  <a:schemeClr val="bg1"/>
                </a:solidFill>
                <a:latin typeface="Roboto Black" panose="02000000000000000000" pitchFamily="2" charset="0"/>
                <a:ea typeface="Roboto Black" panose="02000000000000000000" pitchFamily="2" charset="0"/>
              </a:rPr>
              <a:t>EMPLOYER REQUIREMENTS</a:t>
            </a:r>
          </a:p>
        </p:txBody>
      </p:sp>
      <p:sp>
        <p:nvSpPr>
          <p:cNvPr id="7" name="TextBox 6">
            <a:extLst>
              <a:ext uri="{FF2B5EF4-FFF2-40B4-BE49-F238E27FC236}">
                <a16:creationId xmlns:a16="http://schemas.microsoft.com/office/drawing/2014/main" id="{04E0C7B0-3EDA-FF47-9E7F-C7A4CD44C195}"/>
              </a:ext>
            </a:extLst>
          </p:cNvPr>
          <p:cNvSpPr txBox="1"/>
          <p:nvPr/>
        </p:nvSpPr>
        <p:spPr>
          <a:xfrm>
            <a:off x="444137" y="1345558"/>
            <a:ext cx="8257411" cy="4072661"/>
          </a:xfrm>
          <a:prstGeom prst="rect">
            <a:avLst/>
          </a:prstGeom>
          <a:noFill/>
        </p:spPr>
        <p:txBody>
          <a:bodyPr wrap="square" lIns="0" tIns="0" rIns="0" bIns="0" rtlCol="0" anchor="t">
            <a:noAutofit/>
          </a:bodyPr>
          <a:lstStyle/>
          <a:p>
            <a:pPr>
              <a:lnSpc>
                <a:spcPct val="95000"/>
              </a:lnSpc>
            </a:pPr>
            <a:endParaRPr lang="en-US" sz="2000" dirty="0">
              <a:solidFill>
                <a:srgbClr val="161F48"/>
              </a:solidFill>
              <a:latin typeface="Roboto Medium" panose="020B0604020202020204" charset="0"/>
              <a:ea typeface="Roboto Medium" panose="020B0604020202020204" charset="0"/>
            </a:endParaRPr>
          </a:p>
          <a:p>
            <a:pPr>
              <a:lnSpc>
                <a:spcPct val="95000"/>
              </a:lnSpc>
            </a:pPr>
            <a:r>
              <a:rPr lang="en-US" sz="2000" dirty="0">
                <a:solidFill>
                  <a:srgbClr val="161F48"/>
                </a:solidFill>
                <a:latin typeface="Roboto Medium" panose="020B0604020202020204" charset="0"/>
                <a:ea typeface="Roboto Medium" panose="020B0604020202020204" charset="0"/>
              </a:rPr>
              <a:t>NJ employers are required to participate in these programs </a:t>
            </a:r>
            <a:r>
              <a:rPr lang="en-US" sz="2000" dirty="0">
                <a:solidFill>
                  <a:srgbClr val="161F48"/>
                </a:solidFill>
                <a:latin typeface="Roboto Medium"/>
                <a:ea typeface="Roboto Medium"/>
              </a:rPr>
              <a:t>or provide employees coverage through a private insurance plan</a:t>
            </a:r>
          </a:p>
          <a:p>
            <a:pPr>
              <a:lnSpc>
                <a:spcPct val="95000"/>
              </a:lnSpc>
            </a:pPr>
            <a:r>
              <a:rPr lang="en-US" sz="2000" dirty="0">
                <a:solidFill>
                  <a:srgbClr val="F36E4E"/>
                </a:solidFill>
                <a:latin typeface="Roboto Medium" panose="02000000000000000000" pitchFamily="2" charset="0"/>
                <a:ea typeface="Roboto Medium" panose="02000000000000000000" pitchFamily="2" charset="0"/>
              </a:rPr>
              <a:t>•</a:t>
            </a:r>
            <a:r>
              <a:rPr lang="en-US" sz="2800" dirty="0">
                <a:solidFill>
                  <a:srgbClr val="F36E4E"/>
                </a:solidFill>
                <a:latin typeface="Roboto Medium" panose="02000000000000000000" pitchFamily="2" charset="0"/>
                <a:ea typeface="Roboto Medium" panose="02000000000000000000" pitchFamily="2" charset="0"/>
              </a:rPr>
              <a:t>  </a:t>
            </a:r>
            <a:r>
              <a:rPr lang="en-US" sz="2000" dirty="0">
                <a:solidFill>
                  <a:srgbClr val="161F48"/>
                </a:solidFill>
                <a:latin typeface="Roboto Medium" panose="02000000000000000000" pitchFamily="2" charset="0"/>
                <a:ea typeface="Roboto Medium" panose="02000000000000000000" pitchFamily="2" charset="0"/>
              </a:rPr>
              <a:t>The federal government is exempt</a:t>
            </a:r>
          </a:p>
          <a:p>
            <a:pPr marL="233045" indent="-233045">
              <a:lnSpc>
                <a:spcPct val="95000"/>
              </a:lnSpc>
              <a:spcAft>
                <a:spcPts val="600"/>
              </a:spcAft>
            </a:pPr>
            <a:r>
              <a:rPr lang="en-US" sz="2000" dirty="0">
                <a:solidFill>
                  <a:srgbClr val="F36E4E"/>
                </a:solidFill>
                <a:latin typeface="Roboto Medium" panose="02000000000000000000" pitchFamily="2" charset="0"/>
                <a:ea typeface="Roboto Medium" panose="02000000000000000000" pitchFamily="2" charset="0"/>
              </a:rPr>
              <a:t>•</a:t>
            </a:r>
            <a:r>
              <a:rPr lang="en-US" sz="2800" dirty="0">
                <a:solidFill>
                  <a:srgbClr val="F36E4E"/>
                </a:solidFill>
                <a:latin typeface="Roboto Medium" panose="02000000000000000000" pitchFamily="2" charset="0"/>
                <a:ea typeface="Roboto Medium" panose="02000000000000000000" pitchFamily="2" charset="0"/>
              </a:rPr>
              <a:t>	</a:t>
            </a:r>
            <a:r>
              <a:rPr lang="en-US" sz="2000" dirty="0">
                <a:solidFill>
                  <a:srgbClr val="F36E4E"/>
                </a:solidFill>
                <a:latin typeface="Roboto Medium" panose="02000000000000000000" pitchFamily="2" charset="0"/>
                <a:ea typeface="Roboto Medium" panose="02000000000000000000" pitchFamily="2" charset="0"/>
              </a:rPr>
              <a:t>Temporary Disability </a:t>
            </a:r>
            <a:r>
              <a:rPr lang="en-US" sz="2000" dirty="0">
                <a:solidFill>
                  <a:srgbClr val="161F48"/>
                </a:solidFill>
                <a:latin typeface="Roboto Medium" panose="02000000000000000000" pitchFamily="2" charset="0"/>
                <a:ea typeface="Roboto Medium" panose="02000000000000000000" pitchFamily="2" charset="0"/>
              </a:rPr>
              <a:t>is optional for local governments, for example, counties, municipalities, and school districts</a:t>
            </a:r>
          </a:p>
          <a:p>
            <a:pPr marL="233045" indent="-233045">
              <a:lnSpc>
                <a:spcPct val="95000"/>
              </a:lnSpc>
              <a:spcAft>
                <a:spcPts val="600"/>
              </a:spcAft>
            </a:pPr>
            <a:r>
              <a:rPr lang="en-US" sz="2000" b="0" i="0" dirty="0">
                <a:solidFill>
                  <a:srgbClr val="F36E4E"/>
                </a:solidFill>
                <a:effectLst/>
                <a:latin typeface="Roboto Medium" panose="02000000000000000000" pitchFamily="2" charset="0"/>
                <a:ea typeface="Roboto Medium" panose="02000000000000000000" pitchFamily="2" charset="0"/>
              </a:rPr>
              <a:t>	</a:t>
            </a:r>
          </a:p>
          <a:p>
            <a:pPr marL="233045" indent="-233045">
              <a:lnSpc>
                <a:spcPct val="95000"/>
              </a:lnSpc>
              <a:spcAft>
                <a:spcPts val="600"/>
              </a:spcAft>
            </a:pPr>
            <a:r>
              <a:rPr lang="en-US" sz="2000" dirty="0">
                <a:solidFill>
                  <a:srgbClr val="F36E4E"/>
                </a:solidFill>
                <a:latin typeface="Roboto Medium" panose="02000000000000000000" pitchFamily="2" charset="0"/>
                <a:ea typeface="Roboto Medium" panose="02000000000000000000" pitchFamily="2" charset="0"/>
              </a:rPr>
              <a:t>	</a:t>
            </a:r>
            <a:r>
              <a:rPr lang="en-US" sz="2000" b="0" i="0" dirty="0">
                <a:solidFill>
                  <a:srgbClr val="151F48"/>
                </a:solidFill>
                <a:effectLst/>
                <a:latin typeface="Roboto Medium" panose="02000000000000000000" pitchFamily="2" charset="0"/>
                <a:ea typeface="Roboto Medium" panose="02000000000000000000" pitchFamily="2" charset="0"/>
              </a:rPr>
              <a:t>If your employer is covered, they are required to set up payroll contributions for you. If you believe you are covered under the program but payroll contributions have not been made, you are still encouraged to apply as it may have been an error.  </a:t>
            </a:r>
            <a:endParaRPr lang="en-US" sz="2000" dirty="0">
              <a:solidFill>
                <a:srgbClr val="161F48"/>
              </a:solidFill>
              <a:latin typeface="Roboto Medium" panose="02000000000000000000" pitchFamily="2" charset="0"/>
              <a:ea typeface="Roboto Medium" panose="02000000000000000000" pitchFamily="2" charset="0"/>
            </a:endParaRPr>
          </a:p>
          <a:p>
            <a:pPr marL="233045" indent="-233045">
              <a:lnSpc>
                <a:spcPct val="95000"/>
              </a:lnSpc>
              <a:spcAft>
                <a:spcPts val="600"/>
              </a:spcAft>
            </a:pPr>
            <a:endParaRPr lang="en-US" sz="2000" dirty="0">
              <a:solidFill>
                <a:srgbClr val="161F48"/>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53605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333103" y="451086"/>
            <a:ext cx="8799482" cy="1029021"/>
          </a:xfrm>
          <a:prstGeom prst="rect">
            <a:avLst/>
          </a:prstGeom>
          <a:noFill/>
        </p:spPr>
        <p:txBody>
          <a:bodyPr wrap="square" lIns="0" tIns="0" rIns="0" bIns="0" rtlCol="0">
            <a:noAutofit/>
          </a:bodyPr>
          <a:lstStyle/>
          <a:p>
            <a:r>
              <a:rPr lang="en-US" sz="3200" b="1">
                <a:solidFill>
                  <a:srgbClr val="161F48"/>
                </a:solidFill>
                <a:latin typeface="Roboto Black" panose="02000000000000000000" pitchFamily="2" charset="0"/>
                <a:ea typeface="Roboto Black" panose="02000000000000000000" pitchFamily="2" charset="0"/>
              </a:rPr>
              <a:t>EMPLOYER REQUIREMENTS</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1928554"/>
            <a:ext cx="8250458" cy="1736662"/>
          </a:xfrm>
          <a:prstGeom prst="rect">
            <a:avLst/>
          </a:prstGeom>
          <a:noFill/>
        </p:spPr>
        <p:txBody>
          <a:bodyPr wrap="square" lIns="0" tIns="0" rIns="0" bIns="0" rtlCol="0" anchor="t">
            <a:noAutofit/>
          </a:bodyPr>
          <a:lstStyle/>
          <a:p>
            <a:pPr marL="457200" indent="-457200">
              <a:lnSpc>
                <a:spcPct val="95000"/>
              </a:lnSpc>
              <a:spcAft>
                <a:spcPts val="600"/>
              </a:spcAft>
              <a:buFont typeface="Arial" panose="020B0604020202020204" pitchFamily="34" charset="0"/>
              <a:buChar char="•"/>
            </a:pPr>
            <a:endParaRPr lang="en-US" sz="2200" b="1">
              <a:solidFill>
                <a:srgbClr val="F36E4E"/>
              </a:solidFill>
              <a:latin typeface="Roboto" panose="02000000000000000000" pitchFamily="2" charset="0"/>
              <a:ea typeface="Roboto" panose="02000000000000000000" pitchFamily="2" charset="0"/>
            </a:endParaRPr>
          </a:p>
          <a:p>
            <a:pPr marL="342900" indent="-342900">
              <a:spcAft>
                <a:spcPts val="1200"/>
              </a:spcAft>
              <a:buFont typeface="Arial" panose="020B0604020202020204" pitchFamily="34" charset="0"/>
              <a:buChar char="•"/>
            </a:pPr>
            <a:r>
              <a:rPr lang="en-US" sz="2200">
                <a:solidFill>
                  <a:srgbClr val="161F48"/>
                </a:solidFill>
                <a:latin typeface="Roboto Medium"/>
                <a:ea typeface="Roboto Medium"/>
              </a:rPr>
              <a:t>Display </a:t>
            </a:r>
            <a:r>
              <a:rPr lang="en-US" sz="2200">
                <a:solidFill>
                  <a:srgbClr val="F36E4E"/>
                </a:solidFill>
                <a:latin typeface="Roboto Medium"/>
                <a:ea typeface="Roboto Medium"/>
              </a:rPr>
              <a:t>Temporary Disability </a:t>
            </a:r>
            <a:r>
              <a:rPr lang="en-US" sz="2200">
                <a:solidFill>
                  <a:srgbClr val="161F48"/>
                </a:solidFill>
                <a:latin typeface="Roboto Medium"/>
                <a:ea typeface="Roboto Medium"/>
              </a:rPr>
              <a:t>and </a:t>
            </a:r>
            <a:r>
              <a:rPr lang="en-US" sz="2200">
                <a:solidFill>
                  <a:srgbClr val="F36E4E"/>
                </a:solidFill>
                <a:latin typeface="Roboto Medium"/>
                <a:ea typeface="Roboto Medium"/>
              </a:rPr>
              <a:t>Family Leave Insurance </a:t>
            </a:r>
            <a:r>
              <a:rPr lang="en-US" sz="2200">
                <a:solidFill>
                  <a:srgbClr val="161F48"/>
                </a:solidFill>
                <a:latin typeface="Roboto Medium"/>
                <a:ea typeface="Roboto Medium"/>
              </a:rPr>
              <a:t>posters in a workplace location clearly visible to employees</a:t>
            </a:r>
          </a:p>
          <a:p>
            <a:pPr marL="342900" indent="-342900">
              <a:spcAft>
                <a:spcPts val="1200"/>
              </a:spcAft>
              <a:buFont typeface="Arial" panose="020B0604020202020204" pitchFamily="34" charset="0"/>
              <a:buChar char="•"/>
            </a:pPr>
            <a:r>
              <a:rPr lang="en-US" sz="2200">
                <a:solidFill>
                  <a:srgbClr val="161F48"/>
                </a:solidFill>
                <a:latin typeface="Roboto Medium"/>
                <a:ea typeface="Roboto Medium"/>
              </a:rPr>
              <a:t>Provide written notice of </a:t>
            </a:r>
            <a:r>
              <a:rPr lang="en-US" sz="2200">
                <a:solidFill>
                  <a:srgbClr val="F36E4E"/>
                </a:solidFill>
                <a:latin typeface="Roboto Medium"/>
                <a:ea typeface="Roboto Medium"/>
              </a:rPr>
              <a:t>Temporary Disability </a:t>
            </a:r>
            <a:r>
              <a:rPr lang="en-US" sz="2200">
                <a:solidFill>
                  <a:srgbClr val="161F48"/>
                </a:solidFill>
                <a:latin typeface="Roboto Medium"/>
                <a:ea typeface="Roboto Medium"/>
              </a:rPr>
              <a:t>and </a:t>
            </a:r>
            <a:r>
              <a:rPr lang="en-US" sz="2200">
                <a:solidFill>
                  <a:srgbClr val="F36E4E"/>
                </a:solidFill>
                <a:latin typeface="Roboto Medium"/>
                <a:ea typeface="Roboto Medium"/>
              </a:rPr>
              <a:t>Family Leave Insurance </a:t>
            </a:r>
            <a:r>
              <a:rPr lang="en-US" sz="2200">
                <a:solidFill>
                  <a:srgbClr val="161F48"/>
                </a:solidFill>
                <a:latin typeface="Roboto Medium"/>
                <a:ea typeface="Roboto Medium"/>
              </a:rPr>
              <a:t>when an employee is hired, requests information, or notifies an employer of their need for leave</a:t>
            </a:r>
          </a:p>
          <a:p>
            <a:pPr marL="342900" indent="-342900">
              <a:spcAft>
                <a:spcPts val="1200"/>
              </a:spcAft>
              <a:buFont typeface="Arial" panose="020B0604020202020204" pitchFamily="34" charset="0"/>
              <a:buChar char="•"/>
            </a:pPr>
            <a:r>
              <a:rPr lang="en-US" sz="2200">
                <a:solidFill>
                  <a:srgbClr val="161F48"/>
                </a:solidFill>
                <a:latin typeface="Roboto Medium"/>
                <a:ea typeface="Roboto Medium"/>
              </a:rPr>
              <a:t>Report employee quarterly earnings to the state</a:t>
            </a:r>
          </a:p>
          <a:p>
            <a:pPr marL="342900" indent="-342900">
              <a:spcAft>
                <a:spcPts val="1200"/>
              </a:spcAft>
              <a:buFont typeface="Arial" panose="020B0604020202020204" pitchFamily="34" charset="0"/>
              <a:buChar char="•"/>
            </a:pPr>
            <a:r>
              <a:rPr lang="en-US" sz="2200">
                <a:solidFill>
                  <a:srgbClr val="161F48"/>
                </a:solidFill>
                <a:latin typeface="Roboto Medium"/>
                <a:ea typeface="Roboto Medium"/>
              </a:rPr>
              <a:t>No employer portion of the application</a:t>
            </a:r>
          </a:p>
          <a:p>
            <a:pPr marL="342900" indent="-342900">
              <a:buFont typeface="Arial" panose="020B0604020202020204" pitchFamily="34" charset="0"/>
              <a:buChar char="•"/>
            </a:pPr>
            <a:endParaRPr lang="en-US" sz="240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a:solidFill>
                <a:srgbClr val="F36E4E"/>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a:solidFill>
                <a:srgbClr val="F36E4E"/>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2008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02474" y="499155"/>
            <a:ext cx="9144000" cy="1029021"/>
          </a:xfrm>
          <a:prstGeom prst="rect">
            <a:avLst/>
          </a:prstGeom>
          <a:noFill/>
        </p:spPr>
        <p:txBody>
          <a:bodyPr wrap="square" lIns="0" tIns="0" rIns="0" bIns="0" rtlCol="0" anchor="t">
            <a:noAutofit/>
          </a:bodyPr>
          <a:lstStyle/>
          <a:p>
            <a:r>
              <a:rPr lang="en-US" sz="3200" b="1">
                <a:solidFill>
                  <a:srgbClr val="161F48"/>
                </a:solidFill>
                <a:latin typeface="Roboto Black"/>
                <a:ea typeface="Roboto Black"/>
              </a:rPr>
              <a:t>EMPLOYEE ELIGIBILITY REQUIREMENTS</a:t>
            </a:r>
            <a:endParaRPr lang="en-US" sz="3200" b="1">
              <a:solidFill>
                <a:srgbClr val="161F48"/>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300463"/>
            <a:ext cx="8250458" cy="1736662"/>
          </a:xfrm>
          <a:prstGeom prst="rect">
            <a:avLst/>
          </a:prstGeom>
          <a:noFill/>
        </p:spPr>
        <p:txBody>
          <a:bodyPr wrap="square" lIns="0" tIns="0" rIns="0" bIns="0" rtlCol="0" anchor="t">
            <a:noAutofit/>
          </a:bodyPr>
          <a:lstStyle/>
          <a:p>
            <a:pPr marL="342900" indent="-342900" fontAlgn="base">
              <a:spcAft>
                <a:spcPts val="600"/>
              </a:spcAft>
              <a:buClr>
                <a:srgbClr val="F36E4E"/>
              </a:buClr>
              <a:buFont typeface="Arial" panose="020B0604020202020204" pitchFamily="34" charset="0"/>
              <a:buChar char="•"/>
            </a:pPr>
            <a:r>
              <a:rPr lang="en-US" sz="2300" dirty="0">
                <a:solidFill>
                  <a:srgbClr val="161F48"/>
                </a:solidFill>
                <a:latin typeface="Roboto Medium" panose="020B0604020202020204" charset="0"/>
                <a:ea typeface="Roboto Medium" panose="020B0604020202020204" charset="0"/>
              </a:rPr>
              <a:t>Earnings must be with covered employer(s)</a:t>
            </a:r>
          </a:p>
          <a:p>
            <a:pPr marL="342900" indent="-342900" fontAlgn="base">
              <a:spcAft>
                <a:spcPts val="600"/>
              </a:spcAft>
              <a:buClr>
                <a:srgbClr val="F36E4E"/>
              </a:buClr>
              <a:buFont typeface="Arial" panose="020B0604020202020204" pitchFamily="34" charset="0"/>
              <a:buChar char="•"/>
            </a:pPr>
            <a:r>
              <a:rPr lang="en-US" sz="2300" dirty="0">
                <a:solidFill>
                  <a:srgbClr val="161F48"/>
                </a:solidFill>
                <a:latin typeface="Roboto Medium"/>
                <a:ea typeface="Roboto Medium"/>
              </a:rPr>
              <a:t>Must meet earnings requirements; see </a:t>
            </a:r>
            <a:r>
              <a:rPr lang="en-US" sz="2300" b="1" dirty="0">
                <a:solidFill>
                  <a:srgbClr val="2D98AF"/>
                </a:solidFill>
                <a:latin typeface="Roboto"/>
                <a:ea typeface="Roboto"/>
              </a:rPr>
              <a:t>myleavebenefits.nj.gov </a:t>
            </a:r>
            <a:r>
              <a:rPr lang="en-US" sz="2300" dirty="0">
                <a:solidFill>
                  <a:srgbClr val="161F48"/>
                </a:solidFill>
                <a:latin typeface="Roboto Medium"/>
                <a:ea typeface="Roboto Medium"/>
              </a:rPr>
              <a:t>for the current year’s requirements</a:t>
            </a:r>
          </a:p>
          <a:p>
            <a:pPr marL="342900" indent="-342900" fontAlgn="base">
              <a:spcAft>
                <a:spcPts val="600"/>
              </a:spcAft>
              <a:buClr>
                <a:srgbClr val="F36E4E"/>
              </a:buClr>
              <a:buFont typeface="Arial" panose="020B0604020202020204" pitchFamily="34" charset="0"/>
              <a:buChar char="•"/>
            </a:pPr>
            <a:r>
              <a:rPr lang="en-US" sz="2300" dirty="0">
                <a:solidFill>
                  <a:srgbClr val="161F48"/>
                </a:solidFill>
                <a:latin typeface="Roboto Medium" panose="02000000000000000000" pitchFamily="2" charset="0"/>
                <a:ea typeface="Roboto Medium" panose="02000000000000000000" pitchFamily="2" charset="0"/>
              </a:rPr>
              <a:t>Generally, employees working substantially outside of NJ are not covered; still encouraged to apply </a:t>
            </a:r>
          </a:p>
          <a:p>
            <a:pPr marL="342900" indent="-342900" fontAlgn="base">
              <a:spcAft>
                <a:spcPts val="600"/>
              </a:spcAft>
              <a:buClr>
                <a:srgbClr val="F36E4E"/>
              </a:buClr>
              <a:buFont typeface="Arial" panose="020B0604020202020204" pitchFamily="34" charset="0"/>
              <a:buChar char="•"/>
            </a:pPr>
            <a:r>
              <a:rPr lang="en-US" sz="2300" dirty="0">
                <a:solidFill>
                  <a:srgbClr val="161F48"/>
                </a:solidFill>
                <a:latin typeface="Roboto Medium" panose="020B0604020202020204" charset="0"/>
                <a:ea typeface="Roboto Medium" panose="020B0604020202020204" charset="0"/>
              </a:rPr>
              <a:t>Valid Social Security Number required in application</a:t>
            </a:r>
            <a:endParaRPr lang="en-US" sz="2300" dirty="0">
              <a:solidFill>
                <a:srgbClr val="161F48"/>
              </a:solidFill>
              <a:latin typeface="Roboto Medium" panose="02000000000000000000" pitchFamily="2" charset="0"/>
              <a:ea typeface="Roboto Medium" panose="02000000000000000000" pitchFamily="2" charset="0"/>
            </a:endParaRPr>
          </a:p>
          <a:p>
            <a:pPr marL="342900" indent="-342900" fontAlgn="base">
              <a:spcAft>
                <a:spcPts val="600"/>
              </a:spcAft>
              <a:buClr>
                <a:srgbClr val="F36E4E"/>
              </a:buClr>
              <a:buFont typeface="Arial" panose="020B0604020202020204" pitchFamily="34" charset="0"/>
              <a:buChar char="•"/>
            </a:pPr>
            <a:r>
              <a:rPr lang="en-US" sz="2300" dirty="0">
                <a:solidFill>
                  <a:srgbClr val="161F48"/>
                </a:solidFill>
                <a:latin typeface="Roboto Medium"/>
                <a:ea typeface="Roboto Medium"/>
              </a:rPr>
              <a:t>Meet definition of an employee; properly classified independent contractors are not eligible. Learn more about worker misclassification at </a:t>
            </a:r>
            <a:r>
              <a:rPr lang="en-US" sz="2300" b="1" dirty="0">
                <a:solidFill>
                  <a:srgbClr val="2D98AF"/>
                </a:solidFill>
                <a:latin typeface="Roboto"/>
                <a:ea typeface="Roboto"/>
              </a:rPr>
              <a:t>myworkrights.nj.gov </a:t>
            </a:r>
            <a:endParaRPr lang="en-US" sz="23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49061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732106"/>
            <a:ext cx="8628017" cy="1467836"/>
          </a:xfrm>
          <a:prstGeom prst="rect">
            <a:avLst/>
          </a:prstGeom>
          <a:noFill/>
        </p:spPr>
        <p:txBody>
          <a:bodyPr wrap="square" lIns="0" tIns="0" rIns="0" bIns="0" rtlCol="0">
            <a:noAutofit/>
          </a:bodyPr>
          <a:lstStyle/>
          <a:p>
            <a:pPr>
              <a:lnSpc>
                <a:spcPct val="85000"/>
              </a:lnSpc>
            </a:pPr>
            <a:r>
              <a:rPr lang="en-US" sz="3600" b="1">
                <a:solidFill>
                  <a:srgbClr val="2D98AF"/>
                </a:solidFill>
                <a:latin typeface="Roboto Black" panose="02000000000000000000" pitchFamily="2" charset="0"/>
                <a:ea typeface="Roboto Black" panose="02000000000000000000" pitchFamily="2" charset="0"/>
              </a:rPr>
              <a:t>BENEFITS YOU CAN RECEIVE</a:t>
            </a:r>
          </a:p>
        </p:txBody>
      </p:sp>
      <p:sp>
        <p:nvSpPr>
          <p:cNvPr id="6" name="TextBox 5">
            <a:extLst>
              <a:ext uri="{FF2B5EF4-FFF2-40B4-BE49-F238E27FC236}">
                <a16:creationId xmlns:a16="http://schemas.microsoft.com/office/drawing/2014/main" id="{3A7882D8-7393-2CBA-4A2A-19482F8EE857}"/>
              </a:ext>
            </a:extLst>
          </p:cNvPr>
          <p:cNvSpPr txBox="1"/>
          <p:nvPr/>
        </p:nvSpPr>
        <p:spPr>
          <a:xfrm>
            <a:off x="672735" y="2196878"/>
            <a:ext cx="7686651" cy="4265022"/>
          </a:xfrm>
          <a:prstGeom prst="rect">
            <a:avLst/>
          </a:prstGeom>
          <a:noFill/>
        </p:spPr>
        <p:txBody>
          <a:bodyPr wrap="square" lIns="0" tIns="0" rIns="0" bIns="0" rtlCol="0">
            <a:noAutofit/>
          </a:bodyPr>
          <a:lstStyle/>
          <a:p>
            <a:pPr marL="342900" indent="-342900" fontAlgn="base">
              <a:spcAft>
                <a:spcPts val="600"/>
              </a:spcAft>
              <a:buClr>
                <a:srgbClr val="F36E4E"/>
              </a:buClr>
              <a:buFont typeface="Arial" panose="020B0604020202020204" pitchFamily="34" charset="0"/>
              <a:buChar char="•"/>
            </a:pPr>
            <a:r>
              <a:rPr lang="en-US" sz="2400" dirty="0">
                <a:solidFill>
                  <a:srgbClr val="161F48"/>
                </a:solidFill>
                <a:latin typeface="Roboto Medium" panose="020B0604020202020204" charset="0"/>
                <a:ea typeface="Roboto Medium" panose="020B0604020202020204" charset="0"/>
              </a:rPr>
              <a:t>85% of average weekly wages, up to a maximum </a:t>
            </a:r>
          </a:p>
          <a:p>
            <a:pPr marL="800100" lvl="1" indent="-342900" fontAlgn="base">
              <a:spcAft>
                <a:spcPts val="600"/>
              </a:spcAft>
              <a:buClr>
                <a:srgbClr val="F36E4E"/>
              </a:buClr>
              <a:buFont typeface="Arial" panose="020B0604020202020204" pitchFamily="34" charset="0"/>
              <a:buChar char="•"/>
            </a:pPr>
            <a:r>
              <a:rPr lang="en-US" sz="2400" dirty="0">
                <a:solidFill>
                  <a:srgbClr val="161F48"/>
                </a:solidFill>
                <a:latin typeface="Roboto Medium" panose="020B0604020202020204" charset="0"/>
                <a:ea typeface="Roboto Medium" panose="020B0604020202020204" charset="0"/>
              </a:rPr>
              <a:t>See </a:t>
            </a:r>
            <a:r>
              <a:rPr lang="en-US" sz="2400" b="1" dirty="0">
                <a:solidFill>
                  <a:srgbClr val="2D98AF"/>
                </a:solidFill>
                <a:latin typeface="Roboto"/>
                <a:ea typeface="Roboto"/>
              </a:rPr>
              <a:t>myleavebenefits.nj.gov </a:t>
            </a:r>
            <a:r>
              <a:rPr lang="en-US" sz="2400" dirty="0">
                <a:solidFill>
                  <a:srgbClr val="161F48"/>
                </a:solidFill>
                <a:latin typeface="Roboto Medium" panose="020B0604020202020204" charset="0"/>
                <a:ea typeface="Roboto Medium" panose="020B0604020202020204" charset="0"/>
              </a:rPr>
              <a:t>for the current year’s max benefit level</a:t>
            </a:r>
          </a:p>
          <a:p>
            <a:pPr marL="342900" indent="-342900" fontAlgn="base">
              <a:spcAft>
                <a:spcPts val="600"/>
              </a:spcAft>
              <a:buClr>
                <a:srgbClr val="F36E4E"/>
              </a:buClr>
              <a:buFont typeface="Arial" panose="020B0604020202020204" pitchFamily="34" charset="0"/>
              <a:buChar char="•"/>
            </a:pPr>
            <a:r>
              <a:rPr lang="en-US" sz="2400" dirty="0">
                <a:solidFill>
                  <a:srgbClr val="161F48"/>
                </a:solidFill>
                <a:latin typeface="Roboto Medium" panose="020B0604020202020204" charset="0"/>
                <a:ea typeface="Roboto Medium" panose="020B0604020202020204" charset="0"/>
              </a:rPr>
              <a:t>For </a:t>
            </a:r>
            <a:r>
              <a:rPr lang="en-US" sz="2400" b="1" dirty="0">
                <a:solidFill>
                  <a:srgbClr val="F36E4E"/>
                </a:solidFill>
                <a:latin typeface="Roboto Medium" panose="020B0604020202020204" charset="0"/>
                <a:ea typeface="Roboto Medium" panose="020B0604020202020204" charset="0"/>
              </a:rPr>
              <a:t>Temporary Disability Insurance</a:t>
            </a:r>
            <a:r>
              <a:rPr lang="en-US" sz="2400" dirty="0">
                <a:solidFill>
                  <a:srgbClr val="161F48"/>
                </a:solidFill>
                <a:latin typeface="Roboto Medium" panose="020B0604020202020204" charset="0"/>
                <a:ea typeface="Roboto Medium" panose="020B0604020202020204" charset="0"/>
              </a:rPr>
              <a:t>: up to 26 weeks of benefits, as certified by a medical professional​</a:t>
            </a:r>
          </a:p>
          <a:p>
            <a:pPr marL="342900" indent="-342900" fontAlgn="base">
              <a:buClr>
                <a:srgbClr val="F36E4E"/>
              </a:buClr>
              <a:buFont typeface="Arial" panose="020B0604020202020204" pitchFamily="34" charset="0"/>
              <a:buChar char="•"/>
            </a:pPr>
            <a:r>
              <a:rPr lang="en-US" sz="2400" dirty="0">
                <a:solidFill>
                  <a:srgbClr val="161F48"/>
                </a:solidFill>
                <a:latin typeface="Roboto Medium" panose="020B0604020202020204" charset="0"/>
                <a:ea typeface="Roboto Medium" panose="020B0604020202020204" charset="0"/>
              </a:rPr>
              <a:t>For </a:t>
            </a:r>
            <a:r>
              <a:rPr lang="en-US" sz="2400" b="1" dirty="0">
                <a:solidFill>
                  <a:srgbClr val="F36E4E"/>
                </a:solidFill>
                <a:latin typeface="Roboto Medium" panose="020B0604020202020204" charset="0"/>
                <a:ea typeface="Roboto Medium" panose="020B0604020202020204" charset="0"/>
              </a:rPr>
              <a:t>Family Leave Insurance</a:t>
            </a:r>
            <a:r>
              <a:rPr lang="en-US" sz="2400" dirty="0">
                <a:solidFill>
                  <a:srgbClr val="161F48"/>
                </a:solidFill>
                <a:latin typeface="Roboto Medium" panose="020B0604020202020204" charset="0"/>
                <a:ea typeface="Roboto Medium" panose="020B0604020202020204" charset="0"/>
              </a:rPr>
              <a:t>: up to 12 weeks of benefits if taken consecutively, 56 days of benefits if taken intermittently; medical certification required for caregiving claims​</a:t>
            </a:r>
          </a:p>
        </p:txBody>
      </p:sp>
    </p:spTree>
    <p:extLst>
      <p:ext uri="{BB962C8B-B14F-4D97-AF65-F5344CB8AC3E}">
        <p14:creationId xmlns:p14="http://schemas.microsoft.com/office/powerpoint/2010/main" val="24950479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8de39d-0c7d-4994-b818-e51149782c1a">
      <Terms xmlns="http://schemas.microsoft.com/office/infopath/2007/PartnerControls"/>
    </lcf76f155ced4ddcb4097134ff3c332f>
    <TaxCatchAll xmlns="d7b9f131-75e1-4be4-a896-0cb14e72885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2982B31BB4F6409766F7649C0970C6" ma:contentTypeVersion="14" ma:contentTypeDescription="Create a new document." ma:contentTypeScope="" ma:versionID="c6cca66bed6d56d2d99a8c6417cf24f5">
  <xsd:schema xmlns:xsd="http://www.w3.org/2001/XMLSchema" xmlns:xs="http://www.w3.org/2001/XMLSchema" xmlns:p="http://schemas.microsoft.com/office/2006/metadata/properties" xmlns:ns2="1d8de39d-0c7d-4994-b818-e51149782c1a" xmlns:ns3="d7b9f131-75e1-4be4-a896-0cb14e728854" targetNamespace="http://schemas.microsoft.com/office/2006/metadata/properties" ma:root="true" ma:fieldsID="8346665998f27a9120cd9078463d6d17" ns2:_="" ns3:_="">
    <xsd:import namespace="1d8de39d-0c7d-4994-b818-e51149782c1a"/>
    <xsd:import namespace="d7b9f131-75e1-4be4-a896-0cb14e7288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de39d-0c7d-4994-b818-e51149782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81b0449-a7ed-439f-be55-0163d7004e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9f131-75e1-4be4-a896-0cb14e72885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50c3311-fb12-426f-9bd9-ddcc0cc9840a}" ma:internalName="TaxCatchAll" ma:showField="CatchAllData" ma:web="d7b9f131-75e1-4be4-a896-0cb14e728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5256C8-FC71-40C3-8E6E-A8B407FEEF17}">
  <ds:schemaRefs>
    <ds:schemaRef ds:uri="http://purl.org/dc/elements/1.1/"/>
    <ds:schemaRef ds:uri="http://schemas.openxmlformats.org/package/2006/metadata/core-properties"/>
    <ds:schemaRef ds:uri="b38c1470-ba75-4a8d-a389-f3ef4b4286f5"/>
    <ds:schemaRef ds:uri="http://purl.org/dc/dcmitype/"/>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 ds:uri="bfde27c2-301b-4efa-a379-387a2b8bc484"/>
    <ds:schemaRef ds:uri="1d8de39d-0c7d-4994-b818-e51149782c1a"/>
    <ds:schemaRef ds:uri="d7b9f131-75e1-4be4-a896-0cb14e728854"/>
  </ds:schemaRefs>
</ds:datastoreItem>
</file>

<file path=customXml/itemProps2.xml><?xml version="1.0" encoding="utf-8"?>
<ds:datastoreItem xmlns:ds="http://schemas.openxmlformats.org/officeDocument/2006/customXml" ds:itemID="{CA477DE3-C734-4A5F-B95A-3F96A575F475}"/>
</file>

<file path=customXml/itemProps3.xml><?xml version="1.0" encoding="utf-8"?>
<ds:datastoreItem xmlns:ds="http://schemas.openxmlformats.org/officeDocument/2006/customXml" ds:itemID="{C2A4DB93-5A46-4B18-8AE8-EAE5681981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2543</TotalTime>
  <Words>2351</Words>
  <Application>Microsoft Office PowerPoint</Application>
  <PresentationFormat>On-screen Show (4:3)</PresentationFormat>
  <Paragraphs>357</Paragraphs>
  <Slides>35</Slides>
  <Notes>35</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Roboto Black</vt:lpstr>
      <vt:lpstr>Calibri</vt:lpstr>
      <vt:lpstr>Segoe UI</vt:lpstr>
      <vt:lpstr>Arial</vt:lpstr>
      <vt:lpstr>Arial,Sans-Serif</vt:lpstr>
      <vt:lpstr>.Lucida Grande UI Regular</vt:lpstr>
      <vt:lpstr>Roboto Medium</vt:lpstr>
      <vt:lpstr>Symbol</vt:lpstr>
      <vt:lpstr>Calibri Light</vt:lpstr>
      <vt:lpstr>Roboto</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Tracey, Lance [DOL]</cp:lastModifiedBy>
  <cp:revision>26</cp:revision>
  <dcterms:created xsi:type="dcterms:W3CDTF">2021-12-07T18:45:12Z</dcterms:created>
  <dcterms:modified xsi:type="dcterms:W3CDTF">2023-12-04T16:09:02Z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0x010100682982B31BB4F6409766F7649C0970C6</vt:lpwstr>
  </property>
  <property fmtid="{D5CDD505-2E9C-101B-9397-08002B2CF9AE}" pid="3" name="MediaServiceImageTags">
    <vt:lpwstr/>
  </property>
</Properties>
</file>